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slideLayouts/slideLayout10.xml" ContentType="application/vnd.openxmlformats-officedocument.presentationml.slideLayout+xml"/>
  <Override PartName="/ppt/tags/tag14.xml" ContentType="application/vnd.openxmlformats-officedocument.presentationml.tags+xml"/>
  <Override PartName="/ppt/tags/tag15.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74" r:id="rId4"/>
    <p:sldId id="260" r:id="rId5"/>
    <p:sldId id="261" r:id="rId6"/>
    <p:sldId id="262" r:id="rId7"/>
    <p:sldId id="276" r:id="rId8"/>
    <p:sldId id="264" r:id="rId9"/>
    <p:sldId id="265" r:id="rId10"/>
    <p:sldId id="266" r:id="rId11"/>
    <p:sldId id="267" r:id="rId12"/>
    <p:sldId id="278" r:id="rId13"/>
    <p:sldId id="277" r:id="rId14"/>
    <p:sldId id="279" r:id="rId15"/>
    <p:sldId id="269" r:id="rId16"/>
    <p:sldId id="280" r:id="rId17"/>
    <p:sldId id="270"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29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0EEF7F-1E80-4EB0-B494-7A771D3A06C7}" type="datetimeFigureOut">
              <a:rPr lang="en-US" smtClean="0"/>
              <a:pPr/>
              <a:t>7/2/2013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06E18F-0402-45FB-9809-FF12C0C6616D}" type="slidenum">
              <a:rPr lang="en-US" smtClean="0"/>
              <a:pPr/>
              <a:t>‹#›</a:t>
            </a:fld>
            <a:endParaRPr lang="en-US"/>
          </a:p>
        </p:txBody>
      </p:sp>
    </p:spTree>
  </p:cSld>
  <p:clrMapOvr>
    <a:masterClrMapping/>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0EEF7F-1E80-4EB0-B494-7A771D3A06C7}" type="datetimeFigureOut">
              <a:rPr lang="en-US" smtClean="0"/>
              <a:pPr/>
              <a:t>7/2/2013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06E18F-0402-45FB-9809-FF12C0C6616D}" type="slidenum">
              <a:rPr lang="en-US" smtClean="0"/>
              <a:pPr/>
              <a:t>‹#›</a:t>
            </a:fld>
            <a:endParaRPr lang="en-US"/>
          </a:p>
        </p:txBody>
      </p:sp>
    </p:spTree>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0EEF7F-1E80-4EB0-B494-7A771D3A06C7}" type="datetimeFigureOut">
              <a:rPr lang="en-US" smtClean="0"/>
              <a:pPr/>
              <a:t>7/2/2013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06E18F-0402-45FB-9809-FF12C0C6616D}" type="slidenum">
              <a:rPr lang="en-US" smtClean="0"/>
              <a:pPr/>
              <a:t>‹#›</a:t>
            </a:fld>
            <a:endParaRPr lang="en-US"/>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0EEF7F-1E80-4EB0-B494-7A771D3A06C7}" type="datetimeFigureOut">
              <a:rPr lang="en-US" smtClean="0"/>
              <a:pPr/>
              <a:t>7/2/2013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06E18F-0402-45FB-9809-FF12C0C6616D}" type="slidenum">
              <a:rPr lang="en-US" smtClean="0"/>
              <a:pPr/>
              <a:t>‹#›</a:t>
            </a:fld>
            <a:endParaRPr lang="en-US"/>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0EEF7F-1E80-4EB0-B494-7A771D3A06C7}" type="datetimeFigureOut">
              <a:rPr lang="en-US" smtClean="0"/>
              <a:pPr/>
              <a:t>7/2/2013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06E18F-0402-45FB-9809-FF12C0C6616D}" type="slidenum">
              <a:rPr lang="en-US" smtClean="0"/>
              <a:pPr/>
              <a:t>‹#›</a:t>
            </a:fld>
            <a:endParaRPr lang="en-US"/>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0EEF7F-1E80-4EB0-B494-7A771D3A06C7}" type="datetimeFigureOut">
              <a:rPr lang="en-US" smtClean="0"/>
              <a:pPr/>
              <a:t>7/2/2013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06E18F-0402-45FB-9809-FF12C0C6616D}" type="slidenum">
              <a:rPr lang="en-US" smtClean="0"/>
              <a:pPr/>
              <a:t>‹#›</a:t>
            </a:fld>
            <a:endParaRPr lang="en-US"/>
          </a:p>
        </p:txBody>
      </p: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0EEF7F-1E80-4EB0-B494-7A771D3A06C7}" type="datetimeFigureOut">
              <a:rPr lang="en-US" smtClean="0"/>
              <a:pPr/>
              <a:t>7/2/2013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06E18F-0402-45FB-9809-FF12C0C6616D}" type="slidenum">
              <a:rPr lang="en-US" smtClean="0"/>
              <a:pPr/>
              <a:t>‹#›</a:t>
            </a:fld>
            <a:endParaRPr lang="en-US"/>
          </a:p>
        </p:txBody>
      </p:sp>
    </p:spTree>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0EEF7F-1E80-4EB0-B494-7A771D3A06C7}" type="datetimeFigureOut">
              <a:rPr lang="en-US" smtClean="0"/>
              <a:pPr/>
              <a:t>7/2/2013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06E18F-0402-45FB-9809-FF12C0C6616D}" type="slidenum">
              <a:rPr lang="en-US" smtClean="0"/>
              <a:pPr/>
              <a:t>‹#›</a:t>
            </a:fld>
            <a:endParaRPr lang="en-US"/>
          </a:p>
        </p:txBody>
      </p:sp>
    </p:spTree>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0EEF7F-1E80-4EB0-B494-7A771D3A06C7}" type="datetimeFigureOut">
              <a:rPr lang="en-US" smtClean="0"/>
              <a:pPr/>
              <a:t>7/2/2013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06E18F-0402-45FB-9809-FF12C0C6616D}" type="slidenum">
              <a:rPr lang="en-US" smtClean="0"/>
              <a:pPr/>
              <a:t>‹#›</a:t>
            </a:fld>
            <a:endParaRPr lang="en-US"/>
          </a:p>
        </p:txBody>
      </p:sp>
    </p:spTree>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0EEF7F-1E80-4EB0-B494-7A771D3A06C7}" type="datetimeFigureOut">
              <a:rPr lang="en-US" smtClean="0"/>
              <a:pPr/>
              <a:t>7/2/2013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06E18F-0402-45FB-9809-FF12C0C6616D}" type="slidenum">
              <a:rPr lang="en-US" smtClean="0"/>
              <a:pPr/>
              <a:t>‹#›</a:t>
            </a:fld>
            <a:endParaRPr lang="en-US"/>
          </a:p>
        </p:txBody>
      </p:sp>
    </p:spTree>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0EEF7F-1E80-4EB0-B494-7A771D3A06C7}" type="datetimeFigureOut">
              <a:rPr lang="en-US" smtClean="0"/>
              <a:pPr/>
              <a:t>7/2/2013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06E18F-0402-45FB-9809-FF12C0C6616D}" type="slidenum">
              <a:rPr lang="en-US" smtClean="0"/>
              <a:pPr/>
              <a:t>‹#›</a:t>
            </a:fld>
            <a:endParaRPr lang="en-US"/>
          </a:p>
        </p:txBody>
      </p:sp>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0EEF7F-1E80-4EB0-B494-7A771D3A06C7}" type="datetimeFigureOut">
              <a:rPr lang="en-US" smtClean="0"/>
              <a:pPr/>
              <a:t>7/2/2013</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06E18F-0402-45FB-9809-FF12C0C6616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ipe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rciyfsuagi volcano in Cappadocia2, tb n010101"/>
          <p:cNvPicPr preferRelativeResize="0">
            <a:picLocks noChangeAspect="1" noChangeArrowheads="1"/>
          </p:cNvPicPr>
          <p:nvPr>
            <p:custDataLst>
              <p:tags r:id="rId1"/>
            </p:custDataLst>
          </p:nvPr>
        </p:nvPicPr>
        <p:blipFill>
          <a:blip r:embed="rId3" cstate="print"/>
          <a:srcRect b="25200"/>
          <a:stretch>
            <a:fillRect/>
          </a:stretch>
        </p:blipFill>
        <p:spPr bwMode="auto">
          <a:xfrm>
            <a:off x="0" y="0"/>
            <a:ext cx="9144000" cy="6839712"/>
          </a:xfrm>
          <a:prstGeom prst="rect">
            <a:avLst/>
          </a:prstGeom>
          <a:noFill/>
          <a:ln w="101600" cmpd="thinThick">
            <a:noFill/>
            <a:miter lim="800000"/>
            <a:headEnd/>
            <a:tailEnd/>
          </a:ln>
          <a:effectLst/>
        </p:spPr>
      </p:pic>
      <p:sp>
        <p:nvSpPr>
          <p:cNvPr id="5" name="TextBox 4"/>
          <p:cNvSpPr txBox="1"/>
          <p:nvPr/>
        </p:nvSpPr>
        <p:spPr>
          <a:xfrm>
            <a:off x="0" y="279400"/>
            <a:ext cx="9144000" cy="1938992"/>
          </a:xfrm>
          <a:prstGeom prst="rect">
            <a:avLst/>
          </a:prstGeom>
          <a:noFill/>
        </p:spPr>
        <p:txBody>
          <a:bodyPr wrap="square" rtlCol="0">
            <a:spAutoFit/>
          </a:bodyPr>
          <a:lstStyle/>
          <a:p>
            <a:pPr algn="ctr"/>
            <a:r>
              <a:rPr lang="en-US" sz="4000" b="1" dirty="0" smtClean="0"/>
              <a:t>1 </a:t>
            </a:r>
            <a:r>
              <a:rPr lang="en-US" sz="4000" b="1" dirty="0" smtClean="0"/>
              <a:t>Peter 1.1-12</a:t>
            </a:r>
          </a:p>
          <a:p>
            <a:pPr algn="ctr"/>
            <a:r>
              <a:rPr lang="en-US" sz="4000" b="1" dirty="0" smtClean="0"/>
              <a:t>Experiencing </a:t>
            </a:r>
            <a:r>
              <a:rPr lang="en-US" sz="4000" b="1" dirty="0" smtClean="0"/>
              <a:t>hope and joy </a:t>
            </a:r>
            <a:endParaRPr lang="en-US" sz="4000" b="1" dirty="0" smtClean="0"/>
          </a:p>
          <a:p>
            <a:pPr algn="ctr"/>
            <a:r>
              <a:rPr lang="en-US" sz="4000" b="1" dirty="0" smtClean="0"/>
              <a:t>despite </a:t>
            </a:r>
            <a:r>
              <a:rPr lang="en-US" sz="4000" b="1" dirty="0" smtClean="0"/>
              <a:t>suffering</a:t>
            </a:r>
            <a:endParaRPr lang="en-US" sz="4000" b="1" dirty="0"/>
          </a:p>
        </p:txBody>
      </p:sp>
      <p:sp>
        <p:nvSpPr>
          <p:cNvPr id="6" name="Text Box 4"/>
          <p:cNvSpPr txBox="1">
            <a:spLocks noChangeArrowheads="1"/>
          </p:cNvSpPr>
          <p:nvPr/>
        </p:nvSpPr>
        <p:spPr bwMode="auto">
          <a:xfrm>
            <a:off x="0" y="5765800"/>
            <a:ext cx="9144000" cy="1092200"/>
          </a:xfrm>
          <a:prstGeom prst="rect">
            <a:avLst/>
          </a:prstGeom>
          <a:noFill/>
          <a:ln w="9525">
            <a:noFill/>
            <a:miter lim="800000"/>
            <a:headEnd/>
            <a:tailEnd/>
          </a:ln>
          <a:effectLst/>
        </p:spPr>
        <p:txBody>
          <a:bodyPr/>
          <a:lstStyle/>
          <a:p>
            <a:pPr algn="ctr"/>
            <a:r>
              <a:rPr lang="en-US" sz="2800" b="1" dirty="0" err="1">
                <a:solidFill>
                  <a:schemeClr val="bg1"/>
                </a:solidFill>
              </a:rPr>
              <a:t>Erciyas</a:t>
            </a:r>
            <a:r>
              <a:rPr lang="en-US" sz="2800" b="1" dirty="0">
                <a:solidFill>
                  <a:schemeClr val="bg1"/>
                </a:solidFill>
              </a:rPr>
              <a:t> </a:t>
            </a:r>
            <a:r>
              <a:rPr lang="en-US" sz="2800" b="1" dirty="0" err="1">
                <a:solidFill>
                  <a:schemeClr val="bg1"/>
                </a:solidFill>
              </a:rPr>
              <a:t>Dagi</a:t>
            </a:r>
            <a:r>
              <a:rPr lang="en-US" sz="2800" b="1" dirty="0">
                <a:solidFill>
                  <a:schemeClr val="bg1"/>
                </a:solidFill>
              </a:rPr>
              <a:t> volcano in </a:t>
            </a:r>
            <a:r>
              <a:rPr lang="en-US" sz="2800" b="1" dirty="0" smtClean="0">
                <a:solidFill>
                  <a:schemeClr val="bg1"/>
                </a:solidFill>
              </a:rPr>
              <a:t>Cappadocia</a:t>
            </a:r>
          </a:p>
          <a:p>
            <a:pPr algn="ctr"/>
            <a:r>
              <a:rPr lang="en-US" sz="1400" b="1" dirty="0" smtClean="0">
                <a:solidFill>
                  <a:schemeClr val="bg1"/>
                </a:solidFill>
              </a:rPr>
              <a:t>This photo is from the collection "Pictorial Library of Bible Lands, volumes 1-10," © 2006 by Todd Bolen, BiblePlaces.com</a:t>
            </a:r>
            <a:endParaRPr lang="en-US" sz="1400" b="1" dirty="0">
              <a:solidFill>
                <a:schemeClr val="bg1"/>
              </a:solidFill>
            </a:endParaRPr>
          </a:p>
        </p:txBody>
      </p:sp>
    </p:spTree>
  </p:cSld>
  <p:clrMapOvr>
    <a:masterClrMapping/>
  </p:clrMapOvr>
  <p:transition spd="med">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rciyfsuagi volcano in Cappadocia2, tb n010101"/>
          <p:cNvPicPr preferRelativeResize="0">
            <a:picLocks noChangeAspect="1" noChangeArrowheads="1"/>
          </p:cNvPicPr>
          <p:nvPr>
            <p:custDataLst>
              <p:tags r:id="rId1"/>
            </p:custDataLst>
          </p:nvPr>
        </p:nvPicPr>
        <p:blipFill>
          <a:blip r:embed="rId3" cstate="print">
            <a:lum bright="30000"/>
          </a:blip>
          <a:srcRect b="25200"/>
          <a:stretch>
            <a:fillRect/>
          </a:stretch>
        </p:blipFill>
        <p:spPr bwMode="auto">
          <a:xfrm>
            <a:off x="0" y="0"/>
            <a:ext cx="9144000" cy="6839712"/>
          </a:xfrm>
          <a:prstGeom prst="rect">
            <a:avLst/>
          </a:prstGeom>
          <a:noFill/>
          <a:ln w="101600" cmpd="thinThick">
            <a:noFill/>
            <a:miter lim="800000"/>
            <a:headEnd/>
            <a:tailEnd/>
          </a:ln>
          <a:effectLst>
            <a:outerShdw sx="1000" sy="1000" algn="ctr" rotWithShape="0">
              <a:srgbClr val="000000"/>
            </a:outerShdw>
          </a:effectLst>
        </p:spPr>
      </p:pic>
      <p:sp>
        <p:nvSpPr>
          <p:cNvPr id="12" name="TextBox 11"/>
          <p:cNvSpPr txBox="1"/>
          <p:nvPr/>
        </p:nvSpPr>
        <p:spPr>
          <a:xfrm>
            <a:off x="0" y="1"/>
            <a:ext cx="9144000" cy="4355038"/>
          </a:xfrm>
          <a:prstGeom prst="rect">
            <a:avLst/>
          </a:prstGeom>
          <a:noFill/>
        </p:spPr>
        <p:txBody>
          <a:bodyPr wrap="square" tIns="91440" bIns="91440" rtlCol="0">
            <a:spAutoFit/>
          </a:bodyPr>
          <a:lstStyle/>
          <a:p>
            <a:r>
              <a:rPr lang="en-US" sz="3200" b="1" u="sng" dirty="0" smtClean="0"/>
              <a:t>Justification</a:t>
            </a:r>
            <a:r>
              <a:rPr lang="en-US" sz="3200" b="1" dirty="0" smtClean="0"/>
              <a:t> [instant]:  God accounts Christ’s righteousness to the believer</a:t>
            </a:r>
          </a:p>
          <a:p>
            <a:pPr lvl="1">
              <a:spcBef>
                <a:spcPts val="600"/>
              </a:spcBef>
            </a:pPr>
            <a:r>
              <a:rPr lang="en-US" sz="3200" b="1" u="sng" dirty="0" smtClean="0"/>
              <a:t>Sanctification</a:t>
            </a:r>
            <a:r>
              <a:rPr lang="en-US" sz="3200" b="1" dirty="0" smtClean="0"/>
              <a:t> [process]:  God purifies the believer to be more like Christ in character</a:t>
            </a:r>
          </a:p>
          <a:p>
            <a:pPr lvl="2">
              <a:spcBef>
                <a:spcPts val="600"/>
              </a:spcBef>
            </a:pPr>
            <a:r>
              <a:rPr lang="en-US" sz="3200" b="1" u="sng" dirty="0" smtClean="0"/>
              <a:t>Glorification</a:t>
            </a:r>
            <a:r>
              <a:rPr lang="en-US" sz="3200" b="1" dirty="0" smtClean="0"/>
              <a:t> [at death]:  God completes purification of the believer’s character</a:t>
            </a:r>
          </a:p>
          <a:p>
            <a:pPr lvl="3">
              <a:spcBef>
                <a:spcPts val="600"/>
              </a:spcBef>
            </a:pPr>
            <a:r>
              <a:rPr lang="en-US" sz="3200" b="1" u="sng" dirty="0" smtClean="0"/>
              <a:t>Resurrection</a:t>
            </a:r>
            <a:r>
              <a:rPr lang="en-US" sz="3200" b="1" dirty="0" smtClean="0"/>
              <a:t> [when Christ returns]:  God redeems the believer’s body</a:t>
            </a:r>
            <a:endParaRPr lang="en-US" sz="3200" b="1" dirty="0"/>
          </a:p>
        </p:txBody>
      </p:sp>
    </p:spTree>
  </p:cSld>
  <p:clrMapOvr>
    <a:masterClrMapping/>
  </p:clrMapOvr>
  <p:transition spd="med">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rciyfsuagi volcano in Cappadocia2, tb n010101"/>
          <p:cNvPicPr preferRelativeResize="0">
            <a:picLocks noChangeAspect="1" noChangeArrowheads="1"/>
          </p:cNvPicPr>
          <p:nvPr>
            <p:custDataLst>
              <p:tags r:id="rId1"/>
            </p:custDataLst>
          </p:nvPr>
        </p:nvPicPr>
        <p:blipFill>
          <a:blip r:embed="rId3" cstate="print">
            <a:lum bright="30000"/>
          </a:blip>
          <a:srcRect b="25200"/>
          <a:stretch>
            <a:fillRect/>
          </a:stretch>
        </p:blipFill>
        <p:spPr bwMode="auto">
          <a:xfrm>
            <a:off x="0" y="0"/>
            <a:ext cx="9144000" cy="6839712"/>
          </a:xfrm>
          <a:prstGeom prst="rect">
            <a:avLst/>
          </a:prstGeom>
          <a:noFill/>
          <a:ln w="101600" cmpd="thinThick">
            <a:noFill/>
            <a:miter lim="800000"/>
            <a:headEnd/>
            <a:tailEnd/>
          </a:ln>
          <a:effectLst>
            <a:outerShdw sx="1000" sy="1000" algn="ctr" rotWithShape="0">
              <a:srgbClr val="000000"/>
            </a:outerShdw>
          </a:effectLst>
        </p:spPr>
      </p:pic>
      <p:sp>
        <p:nvSpPr>
          <p:cNvPr id="12" name="TextBox 11"/>
          <p:cNvSpPr txBox="1"/>
          <p:nvPr/>
        </p:nvSpPr>
        <p:spPr>
          <a:xfrm>
            <a:off x="0" y="0"/>
            <a:ext cx="9144000" cy="4062651"/>
          </a:xfrm>
          <a:prstGeom prst="rect">
            <a:avLst/>
          </a:prstGeom>
          <a:noFill/>
        </p:spPr>
        <p:txBody>
          <a:bodyPr wrap="square" tIns="91440" bIns="91440" rtlCol="0">
            <a:spAutoFit/>
          </a:bodyPr>
          <a:lstStyle/>
          <a:p>
            <a:r>
              <a:rPr lang="en-US" sz="3600" b="1" baseline="30000" dirty="0" smtClean="0"/>
              <a:t>6</a:t>
            </a:r>
            <a:r>
              <a:rPr lang="en-US" sz="3600" b="1" dirty="0" smtClean="0"/>
              <a:t>In all this you greatly rejoice, though now for a little while you may have had to suffer grief in all kinds of trials.  </a:t>
            </a:r>
            <a:r>
              <a:rPr lang="en-US" sz="3600" b="1" baseline="30000" dirty="0" smtClean="0"/>
              <a:t>7</a:t>
            </a:r>
            <a:r>
              <a:rPr lang="en-US" sz="3600" b="1" dirty="0" smtClean="0"/>
              <a:t>These have come so that the proven genuineness of your faith--of greater worth than gold, which perishes even though refined by fire--may result in praise, glory and honor when Jesus Christ is revealed.</a:t>
            </a:r>
            <a:endParaRPr lang="en-US" sz="3600" b="1" dirty="0"/>
          </a:p>
        </p:txBody>
      </p:sp>
    </p:spTree>
  </p:cSld>
  <p:clrMapOvr>
    <a:masterClrMapping/>
  </p:clrMapOvr>
  <p:transition spd="med">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rciyfsuagi volcano in Cappadocia2, tb n010101"/>
          <p:cNvPicPr preferRelativeResize="0">
            <a:picLocks noChangeAspect="1" noChangeArrowheads="1"/>
          </p:cNvPicPr>
          <p:nvPr>
            <p:custDataLst>
              <p:tags r:id="rId1"/>
            </p:custDataLst>
          </p:nvPr>
        </p:nvPicPr>
        <p:blipFill>
          <a:blip r:embed="rId3" cstate="print">
            <a:lum bright="30000"/>
          </a:blip>
          <a:srcRect b="25200"/>
          <a:stretch>
            <a:fillRect/>
          </a:stretch>
        </p:blipFill>
        <p:spPr bwMode="auto">
          <a:xfrm>
            <a:off x="0" y="0"/>
            <a:ext cx="9144000" cy="6839712"/>
          </a:xfrm>
          <a:prstGeom prst="rect">
            <a:avLst/>
          </a:prstGeom>
          <a:noFill/>
          <a:ln w="101600" cmpd="thinThick">
            <a:noFill/>
            <a:miter lim="800000"/>
            <a:headEnd/>
            <a:tailEnd/>
          </a:ln>
          <a:effectLst>
            <a:outerShdw sx="1000" sy="1000" algn="ctr" rotWithShape="0">
              <a:srgbClr val="000000"/>
            </a:outerShdw>
          </a:effectLst>
        </p:spPr>
      </p:pic>
      <p:sp>
        <p:nvSpPr>
          <p:cNvPr id="12" name="TextBox 11"/>
          <p:cNvSpPr txBox="1"/>
          <p:nvPr/>
        </p:nvSpPr>
        <p:spPr>
          <a:xfrm>
            <a:off x="0" y="0"/>
            <a:ext cx="9144000" cy="3508653"/>
          </a:xfrm>
          <a:prstGeom prst="rect">
            <a:avLst/>
          </a:prstGeom>
          <a:noFill/>
        </p:spPr>
        <p:txBody>
          <a:bodyPr wrap="square" tIns="91440" bIns="91440" rtlCol="0">
            <a:spAutoFit/>
          </a:bodyPr>
          <a:lstStyle/>
          <a:p>
            <a:r>
              <a:rPr lang="en-US" sz="3600" b="1" baseline="30000" dirty="0" smtClean="0"/>
              <a:t>8</a:t>
            </a:r>
            <a:r>
              <a:rPr lang="en-US" sz="3600" b="1" dirty="0" smtClean="0"/>
              <a:t>Though you have not seen him, you love him; and even though you do not see him now, you believe in him and are filled with an inexpressible and glorious joy,  </a:t>
            </a:r>
            <a:r>
              <a:rPr lang="en-US" sz="3600" b="1" baseline="30000" dirty="0" smtClean="0"/>
              <a:t>9</a:t>
            </a:r>
            <a:r>
              <a:rPr lang="en-US" sz="3600" b="1" dirty="0" smtClean="0"/>
              <a:t>for you are receiving the end result of your faith, the salvation of your souls.</a:t>
            </a:r>
            <a:endParaRPr lang="en-US" sz="3600" b="1" dirty="0"/>
          </a:p>
        </p:txBody>
      </p:sp>
    </p:spTree>
  </p:cSld>
  <p:clrMapOvr>
    <a:masterClrMapping/>
  </p:clrMapOvr>
  <p:transition spd="med">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rciyfsuagi volcano in Cappadocia2, tb n010101"/>
          <p:cNvPicPr preferRelativeResize="0">
            <a:picLocks noChangeAspect="1" noChangeArrowheads="1"/>
          </p:cNvPicPr>
          <p:nvPr>
            <p:custDataLst>
              <p:tags r:id="rId1"/>
            </p:custDataLst>
          </p:nvPr>
        </p:nvPicPr>
        <p:blipFill>
          <a:blip r:embed="rId3" cstate="print">
            <a:lum bright="30000"/>
          </a:blip>
          <a:srcRect b="25200"/>
          <a:stretch>
            <a:fillRect/>
          </a:stretch>
        </p:blipFill>
        <p:spPr bwMode="auto">
          <a:xfrm>
            <a:off x="0" y="0"/>
            <a:ext cx="9144000" cy="6839712"/>
          </a:xfrm>
          <a:prstGeom prst="rect">
            <a:avLst/>
          </a:prstGeom>
          <a:noFill/>
          <a:ln w="101600" cmpd="thinThick">
            <a:noFill/>
            <a:miter lim="800000"/>
            <a:headEnd/>
            <a:tailEnd/>
          </a:ln>
          <a:effectLst>
            <a:outerShdw sx="1000" sy="1000" algn="ctr" rotWithShape="0">
              <a:srgbClr val="000000"/>
            </a:outerShdw>
          </a:effectLst>
        </p:spPr>
      </p:pic>
      <p:sp>
        <p:nvSpPr>
          <p:cNvPr id="12" name="TextBox 11"/>
          <p:cNvSpPr txBox="1"/>
          <p:nvPr/>
        </p:nvSpPr>
        <p:spPr>
          <a:xfrm>
            <a:off x="0" y="0"/>
            <a:ext cx="9144000" cy="4062651"/>
          </a:xfrm>
          <a:prstGeom prst="rect">
            <a:avLst/>
          </a:prstGeom>
          <a:noFill/>
        </p:spPr>
        <p:txBody>
          <a:bodyPr wrap="square" tIns="91440" bIns="91440" rtlCol="0">
            <a:spAutoFit/>
          </a:bodyPr>
          <a:lstStyle/>
          <a:p>
            <a:r>
              <a:rPr lang="en-US" sz="3600" b="1" baseline="30000" dirty="0" smtClean="0"/>
              <a:t>6</a:t>
            </a:r>
            <a:r>
              <a:rPr lang="en-US" sz="3600" b="1" dirty="0" smtClean="0"/>
              <a:t>In all this you greatly rejoice, though now for a little while you may have had to suffer grief in all kinds of trials.  </a:t>
            </a:r>
            <a:r>
              <a:rPr lang="en-US" sz="3600" b="1" baseline="30000" dirty="0" smtClean="0"/>
              <a:t>7</a:t>
            </a:r>
            <a:r>
              <a:rPr lang="en-US" sz="3600" b="1" dirty="0" smtClean="0"/>
              <a:t>These have come so that the proven genuineness of your faith--of greater worth than gold, which perishes even though refined by fire--may result in praise, glory and honor when Jesus Christ is revealed.  </a:t>
            </a:r>
            <a:endParaRPr lang="en-US" sz="3600" b="1" dirty="0"/>
          </a:p>
        </p:txBody>
      </p:sp>
      <p:sp>
        <p:nvSpPr>
          <p:cNvPr id="5" name="Rectangle 4"/>
          <p:cNvSpPr/>
          <p:nvPr/>
        </p:nvSpPr>
        <p:spPr>
          <a:xfrm>
            <a:off x="0" y="609600"/>
            <a:ext cx="8839200" cy="533400"/>
          </a:xfrm>
          <a:prstGeom prst="rect">
            <a:avLst/>
          </a:prstGeom>
          <a:solidFill>
            <a:schemeClr val="accent1">
              <a:alpha val="25000"/>
            </a:schemeClr>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1143000"/>
            <a:ext cx="3886200" cy="609600"/>
          </a:xfrm>
          <a:prstGeom prst="rect">
            <a:avLst/>
          </a:prstGeom>
          <a:solidFill>
            <a:schemeClr val="accent1">
              <a:alpha val="25000"/>
            </a:schemeClr>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239000" y="0"/>
            <a:ext cx="1600200" cy="609600"/>
          </a:xfrm>
          <a:prstGeom prst="rect">
            <a:avLst/>
          </a:prstGeom>
          <a:solidFill>
            <a:schemeClr val="accent1">
              <a:alpha val="25000"/>
            </a:schemeClr>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med">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rciyfsuagi volcano in Cappadocia2, tb n010101"/>
          <p:cNvPicPr preferRelativeResize="0">
            <a:picLocks noChangeAspect="1" noChangeArrowheads="1"/>
          </p:cNvPicPr>
          <p:nvPr>
            <p:custDataLst>
              <p:tags r:id="rId1"/>
            </p:custDataLst>
          </p:nvPr>
        </p:nvPicPr>
        <p:blipFill>
          <a:blip r:embed="rId3" cstate="print">
            <a:lum bright="30000"/>
          </a:blip>
          <a:srcRect b="25200"/>
          <a:stretch>
            <a:fillRect/>
          </a:stretch>
        </p:blipFill>
        <p:spPr bwMode="auto">
          <a:xfrm>
            <a:off x="0" y="0"/>
            <a:ext cx="9144000" cy="6839712"/>
          </a:xfrm>
          <a:prstGeom prst="rect">
            <a:avLst/>
          </a:prstGeom>
          <a:noFill/>
          <a:ln w="101600" cmpd="thinThick">
            <a:noFill/>
            <a:miter lim="800000"/>
            <a:headEnd/>
            <a:tailEnd/>
          </a:ln>
          <a:effectLst>
            <a:outerShdw sx="1000" sy="1000" algn="ctr" rotWithShape="0">
              <a:srgbClr val="000000"/>
            </a:outerShdw>
          </a:effectLst>
        </p:spPr>
      </p:pic>
      <p:sp>
        <p:nvSpPr>
          <p:cNvPr id="12" name="TextBox 11"/>
          <p:cNvSpPr txBox="1"/>
          <p:nvPr/>
        </p:nvSpPr>
        <p:spPr>
          <a:xfrm>
            <a:off x="0" y="0"/>
            <a:ext cx="9144000" cy="4062651"/>
          </a:xfrm>
          <a:prstGeom prst="rect">
            <a:avLst/>
          </a:prstGeom>
          <a:noFill/>
        </p:spPr>
        <p:txBody>
          <a:bodyPr wrap="square" tIns="91440" bIns="91440" rtlCol="0">
            <a:spAutoFit/>
          </a:bodyPr>
          <a:lstStyle/>
          <a:p>
            <a:r>
              <a:rPr lang="en-US" sz="3600" b="1" baseline="30000" dirty="0" smtClean="0"/>
              <a:t>6</a:t>
            </a:r>
            <a:r>
              <a:rPr lang="en-US" sz="3600" b="1" dirty="0" smtClean="0"/>
              <a:t>In all this you greatly rejoice, though now for a little while you may have had to suffer grief in all kinds of trials.  </a:t>
            </a:r>
            <a:r>
              <a:rPr lang="en-US" sz="3600" b="1" baseline="30000" dirty="0" smtClean="0"/>
              <a:t>7</a:t>
            </a:r>
            <a:r>
              <a:rPr lang="en-US" sz="3600" b="1" dirty="0" smtClean="0"/>
              <a:t>These have come so that the proven genuineness of your faith--of greater worth than gold, which perishes even though refined by fire--may result in praise, glory and honor when Jesus Christ is revealed.  </a:t>
            </a:r>
            <a:endParaRPr lang="en-US" sz="3600" b="1" dirty="0"/>
          </a:p>
        </p:txBody>
      </p:sp>
      <p:sp>
        <p:nvSpPr>
          <p:cNvPr id="7" name="Rectangle 6"/>
          <p:cNvSpPr/>
          <p:nvPr/>
        </p:nvSpPr>
        <p:spPr>
          <a:xfrm>
            <a:off x="762000" y="1752600"/>
            <a:ext cx="8077200" cy="533400"/>
          </a:xfrm>
          <a:prstGeom prst="rect">
            <a:avLst/>
          </a:prstGeom>
          <a:solidFill>
            <a:schemeClr val="accent1">
              <a:alpha val="25000"/>
            </a:schemeClr>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2286000"/>
            <a:ext cx="8839200" cy="533400"/>
          </a:xfrm>
          <a:prstGeom prst="rect">
            <a:avLst/>
          </a:prstGeom>
          <a:solidFill>
            <a:schemeClr val="accent1">
              <a:alpha val="25000"/>
            </a:schemeClr>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2819400"/>
            <a:ext cx="8839200" cy="533400"/>
          </a:xfrm>
          <a:prstGeom prst="rect">
            <a:avLst/>
          </a:prstGeom>
          <a:solidFill>
            <a:schemeClr val="accent1">
              <a:alpha val="25000"/>
            </a:schemeClr>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0" y="3352800"/>
            <a:ext cx="8839200" cy="533400"/>
          </a:xfrm>
          <a:prstGeom prst="rect">
            <a:avLst/>
          </a:prstGeom>
          <a:solidFill>
            <a:schemeClr val="accent1">
              <a:alpha val="25000"/>
            </a:schemeClr>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med">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rciyfsuagi volcano in Cappadocia2, tb n010101"/>
          <p:cNvPicPr preferRelativeResize="0">
            <a:picLocks noChangeAspect="1" noChangeArrowheads="1"/>
          </p:cNvPicPr>
          <p:nvPr>
            <p:custDataLst>
              <p:tags r:id="rId1"/>
            </p:custDataLst>
          </p:nvPr>
        </p:nvPicPr>
        <p:blipFill>
          <a:blip r:embed="rId3" cstate="print">
            <a:lum bright="30000"/>
          </a:blip>
          <a:srcRect b="25200"/>
          <a:stretch>
            <a:fillRect/>
          </a:stretch>
        </p:blipFill>
        <p:spPr bwMode="auto">
          <a:xfrm>
            <a:off x="0" y="0"/>
            <a:ext cx="9144000" cy="6839712"/>
          </a:xfrm>
          <a:prstGeom prst="rect">
            <a:avLst/>
          </a:prstGeom>
          <a:noFill/>
          <a:ln w="101600" cmpd="thinThick">
            <a:noFill/>
            <a:miter lim="800000"/>
            <a:headEnd/>
            <a:tailEnd/>
          </a:ln>
          <a:effectLst>
            <a:outerShdw sx="1000" sy="1000" algn="ctr" rotWithShape="0">
              <a:srgbClr val="000000"/>
            </a:outerShdw>
          </a:effectLst>
        </p:spPr>
      </p:pic>
      <p:sp>
        <p:nvSpPr>
          <p:cNvPr id="12" name="TextBox 11"/>
          <p:cNvSpPr txBox="1"/>
          <p:nvPr/>
        </p:nvSpPr>
        <p:spPr>
          <a:xfrm>
            <a:off x="0" y="0"/>
            <a:ext cx="9144000" cy="4062651"/>
          </a:xfrm>
          <a:prstGeom prst="rect">
            <a:avLst/>
          </a:prstGeom>
          <a:noFill/>
        </p:spPr>
        <p:txBody>
          <a:bodyPr wrap="square" tIns="91440" bIns="91440" rtlCol="0">
            <a:spAutoFit/>
          </a:bodyPr>
          <a:lstStyle/>
          <a:p>
            <a:r>
              <a:rPr lang="en-US" sz="3600" b="1" baseline="30000" dirty="0" smtClean="0"/>
              <a:t>10</a:t>
            </a:r>
            <a:r>
              <a:rPr lang="en-US" sz="3600" b="1" dirty="0" smtClean="0"/>
              <a:t>Concerning this salvation, the prophets, who spoke of the grace that was to come to you, searched intently and with the greatest care, </a:t>
            </a:r>
            <a:r>
              <a:rPr lang="en-US" sz="3600" b="1" baseline="30000" dirty="0" smtClean="0"/>
              <a:t>11</a:t>
            </a:r>
            <a:r>
              <a:rPr lang="en-US" sz="3600" b="1" dirty="0" smtClean="0"/>
              <a:t>trying to find out the time and circumstances to which the Spirit of Christ in them was pointing when he predicted the sufferings of the Messiah and the glories that would follow. </a:t>
            </a:r>
            <a:endParaRPr lang="en-US" sz="3600" b="1" dirty="0"/>
          </a:p>
        </p:txBody>
      </p:sp>
    </p:spTree>
  </p:cSld>
  <p:clrMapOvr>
    <a:masterClrMapping/>
  </p:clrMapOvr>
  <p:transition spd="med">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rciyfsuagi volcano in Cappadocia2, tb n010101"/>
          <p:cNvPicPr preferRelativeResize="0">
            <a:picLocks noChangeAspect="1" noChangeArrowheads="1"/>
          </p:cNvPicPr>
          <p:nvPr>
            <p:custDataLst>
              <p:tags r:id="rId1"/>
            </p:custDataLst>
          </p:nvPr>
        </p:nvPicPr>
        <p:blipFill>
          <a:blip r:embed="rId3" cstate="print">
            <a:lum bright="30000"/>
          </a:blip>
          <a:srcRect b="25200"/>
          <a:stretch>
            <a:fillRect/>
          </a:stretch>
        </p:blipFill>
        <p:spPr bwMode="auto">
          <a:xfrm>
            <a:off x="0" y="0"/>
            <a:ext cx="9144000" cy="6839712"/>
          </a:xfrm>
          <a:prstGeom prst="rect">
            <a:avLst/>
          </a:prstGeom>
          <a:noFill/>
          <a:ln w="101600" cmpd="thinThick">
            <a:noFill/>
            <a:miter lim="800000"/>
            <a:headEnd/>
            <a:tailEnd/>
          </a:ln>
          <a:effectLst>
            <a:outerShdw sx="1000" sy="1000" algn="ctr" rotWithShape="0">
              <a:srgbClr val="000000"/>
            </a:outerShdw>
          </a:effectLst>
        </p:spPr>
      </p:pic>
      <p:sp>
        <p:nvSpPr>
          <p:cNvPr id="12" name="TextBox 11"/>
          <p:cNvSpPr txBox="1"/>
          <p:nvPr/>
        </p:nvSpPr>
        <p:spPr>
          <a:xfrm>
            <a:off x="0" y="0"/>
            <a:ext cx="9144000" cy="3508653"/>
          </a:xfrm>
          <a:prstGeom prst="rect">
            <a:avLst/>
          </a:prstGeom>
          <a:noFill/>
        </p:spPr>
        <p:txBody>
          <a:bodyPr wrap="square" tIns="91440" bIns="91440" rtlCol="0">
            <a:spAutoFit/>
          </a:bodyPr>
          <a:lstStyle/>
          <a:p>
            <a:r>
              <a:rPr lang="en-US" sz="3600" b="1" baseline="30000" dirty="0" smtClean="0"/>
              <a:t>12</a:t>
            </a:r>
            <a:r>
              <a:rPr lang="en-US" sz="3600" b="1" dirty="0" smtClean="0"/>
              <a:t>It was revealed to them that they were not serving themselves but you, when they spoke of the things that have now been told you by those who have preached the gospel to you by the Holy Spirit sent from heaven. Even angels long to look into these things.</a:t>
            </a:r>
            <a:endParaRPr lang="en-US" sz="3600" b="1" dirty="0"/>
          </a:p>
        </p:txBody>
      </p:sp>
    </p:spTree>
  </p:cSld>
  <p:clrMapOvr>
    <a:masterClrMapping/>
  </p:clrMapOvr>
  <p:transition spd="med">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rciyfsuagi volcano in Cappadocia2, tb n010101"/>
          <p:cNvPicPr preferRelativeResize="0">
            <a:picLocks noChangeAspect="1" noChangeArrowheads="1"/>
          </p:cNvPicPr>
          <p:nvPr>
            <p:custDataLst>
              <p:tags r:id="rId1"/>
            </p:custDataLst>
          </p:nvPr>
        </p:nvPicPr>
        <p:blipFill>
          <a:blip r:embed="rId3" cstate="print">
            <a:lum bright="30000"/>
          </a:blip>
          <a:srcRect b="25200"/>
          <a:stretch>
            <a:fillRect/>
          </a:stretch>
        </p:blipFill>
        <p:spPr bwMode="auto">
          <a:xfrm>
            <a:off x="0" y="0"/>
            <a:ext cx="9144000" cy="6839712"/>
          </a:xfrm>
          <a:prstGeom prst="rect">
            <a:avLst/>
          </a:prstGeom>
          <a:noFill/>
          <a:ln w="101600" cmpd="thinThick">
            <a:noFill/>
            <a:miter lim="800000"/>
            <a:headEnd/>
            <a:tailEnd/>
          </a:ln>
          <a:effectLst>
            <a:outerShdw sx="1000" sy="1000" algn="ctr" rotWithShape="0">
              <a:srgbClr val="000000"/>
            </a:outerShdw>
          </a:effectLst>
        </p:spPr>
      </p:pic>
      <p:sp>
        <p:nvSpPr>
          <p:cNvPr id="12" name="TextBox 11"/>
          <p:cNvSpPr txBox="1"/>
          <p:nvPr/>
        </p:nvSpPr>
        <p:spPr>
          <a:xfrm>
            <a:off x="0" y="0"/>
            <a:ext cx="9144000" cy="3877985"/>
          </a:xfrm>
          <a:prstGeom prst="rect">
            <a:avLst/>
          </a:prstGeom>
          <a:noFill/>
        </p:spPr>
        <p:txBody>
          <a:bodyPr wrap="square" tIns="91440" bIns="91440" rtlCol="0">
            <a:spAutoFit/>
          </a:bodyPr>
          <a:lstStyle/>
          <a:p>
            <a:pPr marL="514350" indent="-514350"/>
            <a:r>
              <a:rPr lang="en-US" sz="4000" b="1" dirty="0" smtClean="0"/>
              <a:t>1. Expect to Suffer.</a:t>
            </a:r>
          </a:p>
          <a:p>
            <a:pPr marL="514350" indent="-514350"/>
            <a:r>
              <a:rPr lang="en-US" sz="4000" b="1" dirty="0" smtClean="0"/>
              <a:t>2. Trust always that God loves you.</a:t>
            </a:r>
          </a:p>
          <a:p>
            <a:pPr marL="514350" indent="-514350"/>
            <a:r>
              <a:rPr lang="en-US" sz="4000" b="1" dirty="0" smtClean="0"/>
              <a:t>3. Experience hope and joy even when suffering.</a:t>
            </a:r>
          </a:p>
          <a:p>
            <a:pPr marL="514350" indent="-514350"/>
            <a:r>
              <a:rPr lang="en-US" sz="4000" b="1" dirty="0" smtClean="0"/>
              <a:t>4. Understand how fortunate you are to have assurance.</a:t>
            </a:r>
          </a:p>
        </p:txBody>
      </p:sp>
    </p:spTree>
  </p:cSld>
  <p:clrMapOvr>
    <a:masterClrMapping/>
  </p:clrMapOvr>
  <p:transition spd="med">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rciyfsuagi volcano in Cappadocia2, tb n010101"/>
          <p:cNvPicPr preferRelativeResize="0">
            <a:picLocks noChangeAspect="1" noChangeArrowheads="1"/>
          </p:cNvPicPr>
          <p:nvPr>
            <p:custDataLst>
              <p:tags r:id="rId1"/>
            </p:custDataLst>
          </p:nvPr>
        </p:nvPicPr>
        <p:blipFill>
          <a:blip r:embed="rId3" cstate="print"/>
          <a:srcRect b="25200"/>
          <a:stretch>
            <a:fillRect/>
          </a:stretch>
        </p:blipFill>
        <p:spPr bwMode="auto">
          <a:xfrm>
            <a:off x="0" y="0"/>
            <a:ext cx="9144000" cy="6839712"/>
          </a:xfrm>
          <a:prstGeom prst="rect">
            <a:avLst/>
          </a:prstGeom>
          <a:noFill/>
          <a:ln w="101600" cmpd="thinThick">
            <a:noFill/>
            <a:miter lim="800000"/>
            <a:headEnd/>
            <a:tailEnd/>
          </a:ln>
          <a:effectLst/>
        </p:spPr>
      </p:pic>
      <p:sp>
        <p:nvSpPr>
          <p:cNvPr id="5" name="TextBox 4"/>
          <p:cNvSpPr txBox="1"/>
          <p:nvPr/>
        </p:nvSpPr>
        <p:spPr>
          <a:xfrm>
            <a:off x="0" y="279400"/>
            <a:ext cx="9144000" cy="1938992"/>
          </a:xfrm>
          <a:prstGeom prst="rect">
            <a:avLst/>
          </a:prstGeom>
          <a:noFill/>
        </p:spPr>
        <p:txBody>
          <a:bodyPr wrap="square" rtlCol="0">
            <a:spAutoFit/>
          </a:bodyPr>
          <a:lstStyle/>
          <a:p>
            <a:pPr algn="ctr"/>
            <a:r>
              <a:rPr lang="en-US" sz="4000" b="1" dirty="0" smtClean="0"/>
              <a:t>1 </a:t>
            </a:r>
            <a:r>
              <a:rPr lang="en-US" sz="4000" b="1" dirty="0" smtClean="0"/>
              <a:t>Peter 1.1-12</a:t>
            </a:r>
          </a:p>
          <a:p>
            <a:pPr algn="ctr"/>
            <a:r>
              <a:rPr lang="en-US" sz="4000" b="1" dirty="0" smtClean="0"/>
              <a:t>Experiencing hope </a:t>
            </a:r>
            <a:r>
              <a:rPr lang="en-US" sz="4000" b="1" dirty="0" smtClean="0"/>
              <a:t>and joy </a:t>
            </a:r>
            <a:endParaRPr lang="en-US" sz="4000" b="1" dirty="0" smtClean="0"/>
          </a:p>
          <a:p>
            <a:pPr algn="ctr"/>
            <a:r>
              <a:rPr lang="en-US" sz="4000" b="1" dirty="0" smtClean="0"/>
              <a:t>despite </a:t>
            </a:r>
            <a:r>
              <a:rPr lang="en-US" sz="4000" b="1" dirty="0" smtClean="0"/>
              <a:t>suffering</a:t>
            </a:r>
            <a:endParaRPr lang="en-US" sz="4000" b="1" dirty="0"/>
          </a:p>
        </p:txBody>
      </p:sp>
      <p:sp>
        <p:nvSpPr>
          <p:cNvPr id="6" name="Text Box 4"/>
          <p:cNvSpPr txBox="1">
            <a:spLocks noChangeArrowheads="1"/>
          </p:cNvSpPr>
          <p:nvPr/>
        </p:nvSpPr>
        <p:spPr bwMode="auto">
          <a:xfrm>
            <a:off x="0" y="5765800"/>
            <a:ext cx="9144000" cy="1092200"/>
          </a:xfrm>
          <a:prstGeom prst="rect">
            <a:avLst/>
          </a:prstGeom>
          <a:noFill/>
          <a:ln w="9525">
            <a:noFill/>
            <a:miter lim="800000"/>
            <a:headEnd/>
            <a:tailEnd/>
          </a:ln>
          <a:effectLst/>
        </p:spPr>
        <p:txBody>
          <a:bodyPr/>
          <a:lstStyle/>
          <a:p>
            <a:pPr algn="ctr"/>
            <a:r>
              <a:rPr lang="en-US" sz="2800" b="1" dirty="0" err="1">
                <a:solidFill>
                  <a:schemeClr val="bg1"/>
                </a:solidFill>
              </a:rPr>
              <a:t>Erciyas</a:t>
            </a:r>
            <a:r>
              <a:rPr lang="en-US" sz="2800" b="1" dirty="0">
                <a:solidFill>
                  <a:schemeClr val="bg1"/>
                </a:solidFill>
              </a:rPr>
              <a:t> </a:t>
            </a:r>
            <a:r>
              <a:rPr lang="en-US" sz="2800" b="1" dirty="0" err="1">
                <a:solidFill>
                  <a:schemeClr val="bg1"/>
                </a:solidFill>
              </a:rPr>
              <a:t>Dagi</a:t>
            </a:r>
            <a:r>
              <a:rPr lang="en-US" sz="2800" b="1" dirty="0">
                <a:solidFill>
                  <a:schemeClr val="bg1"/>
                </a:solidFill>
              </a:rPr>
              <a:t> volcano in </a:t>
            </a:r>
            <a:r>
              <a:rPr lang="en-US" sz="2800" b="1" dirty="0" smtClean="0">
                <a:solidFill>
                  <a:schemeClr val="bg1"/>
                </a:solidFill>
              </a:rPr>
              <a:t>Cappadocia</a:t>
            </a:r>
          </a:p>
          <a:p>
            <a:pPr algn="ctr"/>
            <a:r>
              <a:rPr lang="en-US" sz="1400" b="1" dirty="0" smtClean="0">
                <a:solidFill>
                  <a:schemeClr val="bg1"/>
                </a:solidFill>
              </a:rPr>
              <a:t>This photo is from the collection "Pictorial Library of Bible Lands, volumes 1-10," © 2006 by Todd Bolen, BiblePlaces.com</a:t>
            </a:r>
            <a:endParaRPr lang="en-US" sz="1400" b="1" dirty="0">
              <a:solidFill>
                <a:schemeClr val="bg1"/>
              </a:solidFill>
            </a:endParaRPr>
          </a:p>
        </p:txBody>
      </p:sp>
    </p:spTree>
  </p:cSld>
  <p:clrMapOvr>
    <a:masterClrMapping/>
  </p:clrMapOvr>
  <p:transition spd="med">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rciyfsuagi volcano in Cappadocia2, tb n010101"/>
          <p:cNvPicPr preferRelativeResize="0">
            <a:picLocks noChangeAspect="1" noChangeArrowheads="1"/>
          </p:cNvPicPr>
          <p:nvPr>
            <p:custDataLst>
              <p:tags r:id="rId1"/>
            </p:custDataLst>
          </p:nvPr>
        </p:nvPicPr>
        <p:blipFill>
          <a:blip r:embed="rId3" cstate="print"/>
          <a:srcRect b="25200"/>
          <a:stretch>
            <a:fillRect/>
          </a:stretch>
        </p:blipFill>
        <p:spPr bwMode="auto">
          <a:xfrm>
            <a:off x="0" y="0"/>
            <a:ext cx="9144000" cy="6839712"/>
          </a:xfrm>
          <a:prstGeom prst="rect">
            <a:avLst/>
          </a:prstGeom>
          <a:noFill/>
          <a:ln w="101600" cmpd="thinThick">
            <a:noFill/>
            <a:miter lim="800000"/>
            <a:headEnd/>
            <a:tailEnd/>
          </a:ln>
          <a:effectLst/>
        </p:spPr>
      </p:pic>
      <p:sp>
        <p:nvSpPr>
          <p:cNvPr id="5" name="TextBox 4"/>
          <p:cNvSpPr txBox="1"/>
          <p:nvPr/>
        </p:nvSpPr>
        <p:spPr>
          <a:xfrm>
            <a:off x="0" y="279401"/>
            <a:ext cx="9144000" cy="2523768"/>
          </a:xfrm>
          <a:prstGeom prst="rect">
            <a:avLst/>
          </a:prstGeom>
          <a:noFill/>
        </p:spPr>
        <p:txBody>
          <a:bodyPr wrap="square" rtlCol="0">
            <a:spAutoFit/>
          </a:bodyPr>
          <a:lstStyle/>
          <a:p>
            <a:pPr algn="ctr"/>
            <a:r>
              <a:rPr lang="el-GR" sz="4000" dirty="0" smtClean="0">
                <a:latin typeface="Times New Roman" pitchFamily="18" charset="0"/>
                <a:cs typeface="Times New Roman" pitchFamily="18" charset="0"/>
              </a:rPr>
              <a:t>χάρις ὑμῖν καὶ εἰρήνη</a:t>
            </a:r>
            <a:endParaRPr lang="en-US" sz="4000" dirty="0" smtClean="0">
              <a:latin typeface="Times New Roman" pitchFamily="18" charset="0"/>
              <a:cs typeface="Times New Roman" pitchFamily="18" charset="0"/>
            </a:endParaRPr>
          </a:p>
          <a:p>
            <a:pPr algn="ctr"/>
            <a:r>
              <a:rPr lang="en-US" sz="3800" b="1" dirty="0" smtClean="0">
                <a:latin typeface="Times New Roman" pitchFamily="18" charset="0"/>
                <a:cs typeface="Times New Roman" pitchFamily="18" charset="0"/>
              </a:rPr>
              <a:t>CHA-</a:t>
            </a:r>
            <a:r>
              <a:rPr lang="en-US" sz="3800" b="1" dirty="0" err="1" smtClean="0">
                <a:latin typeface="Times New Roman" pitchFamily="18" charset="0"/>
                <a:cs typeface="Times New Roman" pitchFamily="18" charset="0"/>
              </a:rPr>
              <a:t>ris</a:t>
            </a:r>
            <a:r>
              <a:rPr lang="en-US" sz="3800" b="1" dirty="0" smtClean="0">
                <a:latin typeface="Times New Roman" pitchFamily="18" charset="0"/>
                <a:cs typeface="Times New Roman" pitchFamily="18" charset="0"/>
              </a:rPr>
              <a:t>  </a:t>
            </a:r>
            <a:r>
              <a:rPr lang="en-US" sz="3800" b="1" dirty="0" err="1" smtClean="0">
                <a:latin typeface="Times New Roman" pitchFamily="18" charset="0"/>
                <a:cs typeface="Times New Roman" pitchFamily="18" charset="0"/>
              </a:rPr>
              <a:t>hoo</a:t>
            </a:r>
            <a:r>
              <a:rPr lang="en-US" sz="3800" b="1" dirty="0" smtClean="0">
                <a:latin typeface="Times New Roman" pitchFamily="18" charset="0"/>
                <a:cs typeface="Times New Roman" pitchFamily="18" charset="0"/>
              </a:rPr>
              <a:t>-MEEN  KYE  ay-RAY-nay</a:t>
            </a:r>
          </a:p>
          <a:p>
            <a:pPr algn="ctr"/>
            <a:r>
              <a:rPr lang="en-US" sz="4000" b="1" dirty="0" smtClean="0">
                <a:latin typeface="Times New Roman" pitchFamily="18" charset="0"/>
                <a:cs typeface="Times New Roman" pitchFamily="18" charset="0"/>
              </a:rPr>
              <a:t>“grace to you and peace” </a:t>
            </a:r>
          </a:p>
          <a:p>
            <a:pPr algn="ctr"/>
            <a:r>
              <a:rPr lang="en-US" sz="4000" b="1" dirty="0" smtClean="0">
                <a:latin typeface="Times New Roman" pitchFamily="18" charset="0"/>
                <a:cs typeface="Times New Roman" pitchFamily="18" charset="0"/>
              </a:rPr>
              <a:t>Grace and Peace to You!</a:t>
            </a:r>
            <a:endParaRPr lang="en-US" sz="4000" b="1" dirty="0">
              <a:latin typeface="Times New Roman" pitchFamily="18" charset="0"/>
              <a:cs typeface="Times New Roman" pitchFamily="18" charset="0"/>
            </a:endParaRPr>
          </a:p>
        </p:txBody>
      </p:sp>
    </p:spTree>
  </p:cSld>
  <p:clrMapOvr>
    <a:masterClrMapping/>
  </p:clrMapOvr>
  <p:transition spd="med">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rciyfsuagi volcano in Cappadocia2, tb n010101"/>
          <p:cNvPicPr preferRelativeResize="0">
            <a:picLocks noChangeAspect="1" noChangeArrowheads="1"/>
          </p:cNvPicPr>
          <p:nvPr>
            <p:custDataLst>
              <p:tags r:id="rId1"/>
            </p:custDataLst>
          </p:nvPr>
        </p:nvPicPr>
        <p:blipFill>
          <a:blip r:embed="rId3" cstate="print">
            <a:lum bright="30000"/>
          </a:blip>
          <a:srcRect b="25200"/>
          <a:stretch>
            <a:fillRect/>
          </a:stretch>
        </p:blipFill>
        <p:spPr bwMode="auto">
          <a:xfrm>
            <a:off x="0" y="0"/>
            <a:ext cx="9144000" cy="6839712"/>
          </a:xfrm>
          <a:prstGeom prst="rect">
            <a:avLst/>
          </a:prstGeom>
          <a:noFill/>
          <a:ln w="101600" cmpd="thinThick">
            <a:noFill/>
            <a:miter lim="800000"/>
            <a:headEnd/>
            <a:tailEnd/>
          </a:ln>
          <a:effectLst>
            <a:outerShdw sx="1000" sy="1000" algn="ctr" rotWithShape="0">
              <a:srgbClr val="000000"/>
            </a:outerShdw>
          </a:effectLst>
        </p:spPr>
      </p:pic>
      <p:sp>
        <p:nvSpPr>
          <p:cNvPr id="5" name="TextBox 4"/>
          <p:cNvSpPr txBox="1"/>
          <p:nvPr/>
        </p:nvSpPr>
        <p:spPr>
          <a:xfrm>
            <a:off x="0" y="-25399"/>
            <a:ext cx="9144000" cy="5124480"/>
          </a:xfrm>
          <a:prstGeom prst="rect">
            <a:avLst/>
          </a:prstGeom>
          <a:noFill/>
        </p:spPr>
        <p:txBody>
          <a:bodyPr wrap="square" tIns="91440" bIns="91440" rtlCol="0">
            <a:spAutoFit/>
          </a:bodyPr>
          <a:lstStyle/>
          <a:p>
            <a:pPr lvl="0"/>
            <a:r>
              <a:rPr lang="en-US" sz="3600" b="1" baseline="30000" dirty="0" smtClean="0">
                <a:latin typeface="Calibri" pitchFamily="34" charset="0"/>
                <a:ea typeface="Calibri" pitchFamily="34" charset="0"/>
                <a:cs typeface="Times New Roman" pitchFamily="18" charset="0"/>
              </a:rPr>
              <a:t>1</a:t>
            </a:r>
            <a:r>
              <a:rPr lang="en-US" sz="3600" b="1" dirty="0" smtClean="0">
                <a:latin typeface="Calibri" pitchFamily="34" charset="0"/>
                <a:ea typeface="Calibri" pitchFamily="34" charset="0"/>
                <a:cs typeface="Times New Roman" pitchFamily="18" charset="0"/>
              </a:rPr>
              <a:t>Peter, an apostle of Jesus Christ, To God's elect, exiles scattered throughout the provinces of Pontus, Galatia, Cappadocia, Asia and Bithynia, </a:t>
            </a:r>
            <a:r>
              <a:rPr lang="en-US" sz="3600" b="1" baseline="30000" dirty="0" smtClean="0">
                <a:latin typeface="Calibri" pitchFamily="34" charset="0"/>
                <a:ea typeface="Calibri" pitchFamily="34" charset="0"/>
                <a:cs typeface="Times New Roman" pitchFamily="18" charset="0"/>
              </a:rPr>
              <a:t>2</a:t>
            </a:r>
            <a:r>
              <a:rPr lang="en-US" sz="3600" b="1" dirty="0" smtClean="0">
                <a:latin typeface="Calibri" pitchFamily="34" charset="0"/>
                <a:ea typeface="Calibri" pitchFamily="34" charset="0"/>
                <a:cs typeface="Times New Roman" pitchFamily="18" charset="0"/>
              </a:rPr>
              <a:t>who have been chosen according to the foreknowledge of God the Father, through the sanctifying work of the Spirit, to be obedient to Jesus Christ and sprinkled with his blood: Grace and peace be yours in abundance.</a:t>
            </a:r>
            <a:endParaRPr lang="en-US" sz="3600" b="1" dirty="0">
              <a:latin typeface="Calibri" pitchFamily="34" charset="0"/>
            </a:endParaRPr>
          </a:p>
        </p:txBody>
      </p:sp>
    </p:spTree>
  </p:cSld>
  <p:clrMapOvr>
    <a:masterClrMapping/>
  </p:clrMapOvr>
  <p:transition spd="med">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rciyfsuagi volcano in Cappadocia2, tb n010101"/>
          <p:cNvPicPr preferRelativeResize="0">
            <a:picLocks noChangeAspect="1" noChangeArrowheads="1"/>
          </p:cNvPicPr>
          <p:nvPr>
            <p:custDataLst>
              <p:tags r:id="rId1"/>
            </p:custDataLst>
          </p:nvPr>
        </p:nvPicPr>
        <p:blipFill>
          <a:blip r:embed="rId3" cstate="print">
            <a:lum bright="30000"/>
          </a:blip>
          <a:srcRect b="25200"/>
          <a:stretch>
            <a:fillRect/>
          </a:stretch>
        </p:blipFill>
        <p:spPr bwMode="auto">
          <a:xfrm>
            <a:off x="0" y="0"/>
            <a:ext cx="9144000" cy="6839712"/>
          </a:xfrm>
          <a:prstGeom prst="rect">
            <a:avLst/>
          </a:prstGeom>
          <a:noFill/>
          <a:ln w="101600" cmpd="thinThick">
            <a:noFill/>
            <a:miter lim="800000"/>
            <a:headEnd/>
            <a:tailEnd/>
          </a:ln>
          <a:effectLst>
            <a:outerShdw sx="1000" sy="1000" algn="ctr" rotWithShape="0">
              <a:srgbClr val="000000"/>
            </a:outerShdw>
          </a:effectLst>
        </p:spPr>
      </p:pic>
      <p:sp>
        <p:nvSpPr>
          <p:cNvPr id="5" name="TextBox 4"/>
          <p:cNvSpPr txBox="1"/>
          <p:nvPr/>
        </p:nvSpPr>
        <p:spPr>
          <a:xfrm>
            <a:off x="0" y="-25399"/>
            <a:ext cx="9144000" cy="2646878"/>
          </a:xfrm>
          <a:prstGeom prst="rect">
            <a:avLst/>
          </a:prstGeom>
          <a:noFill/>
        </p:spPr>
        <p:txBody>
          <a:bodyPr wrap="square" tIns="91440" bIns="91440" rtlCol="0">
            <a:spAutoFit/>
          </a:bodyPr>
          <a:lstStyle/>
          <a:p>
            <a:pPr lvl="0"/>
            <a:r>
              <a:rPr lang="en-US" sz="4000" b="1" baseline="30000" dirty="0" smtClean="0">
                <a:latin typeface="Calibri" pitchFamily="34" charset="0"/>
                <a:ea typeface="Calibri" pitchFamily="34" charset="0"/>
                <a:cs typeface="Times New Roman" pitchFamily="18" charset="0"/>
              </a:rPr>
              <a:t>1</a:t>
            </a:r>
            <a:r>
              <a:rPr lang="en-US" sz="4000" b="1" dirty="0" smtClean="0">
                <a:latin typeface="Calibri" pitchFamily="34" charset="0"/>
                <a:ea typeface="Calibri" pitchFamily="34" charset="0"/>
                <a:cs typeface="Times New Roman" pitchFamily="18" charset="0"/>
              </a:rPr>
              <a:t>Peter, an apostle of Jesus Christ, </a:t>
            </a:r>
          </a:p>
          <a:p>
            <a:pPr lvl="0"/>
            <a:r>
              <a:rPr lang="en-US" sz="4000" b="1" dirty="0" smtClean="0">
                <a:latin typeface="Calibri" pitchFamily="34" charset="0"/>
                <a:ea typeface="Calibri" pitchFamily="34" charset="0"/>
                <a:cs typeface="Times New Roman" pitchFamily="18" charset="0"/>
              </a:rPr>
              <a:t>To God's elect, exiles scattered throughout the provinces of Pontus, Galatia, Cappadocia, Asia and Bithynia...</a:t>
            </a:r>
            <a:endParaRPr lang="en-US" sz="4000" b="1" dirty="0">
              <a:latin typeface="Calibri" pitchFamily="34" charset="0"/>
            </a:endParaRPr>
          </a:p>
        </p:txBody>
      </p:sp>
      <p:sp>
        <p:nvSpPr>
          <p:cNvPr id="6" name="Rectangle 5"/>
          <p:cNvSpPr/>
          <p:nvPr/>
        </p:nvSpPr>
        <p:spPr>
          <a:xfrm>
            <a:off x="609600" y="609600"/>
            <a:ext cx="2590800" cy="711200"/>
          </a:xfrm>
          <a:prstGeom prst="rect">
            <a:avLst/>
          </a:prstGeom>
          <a:solidFill>
            <a:schemeClr val="accent1">
              <a:alpha val="25000"/>
            </a:schemeClr>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124200" y="609600"/>
            <a:ext cx="3505200" cy="838200"/>
          </a:xfrm>
          <a:prstGeom prst="ellipse">
            <a:avLst/>
          </a:prstGeom>
          <a:solidFill>
            <a:schemeClr val="accent2">
              <a:lumMod val="50000"/>
              <a:alpha val="25000"/>
            </a:schemeClr>
          </a:solidFill>
          <a:ln w="508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med">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rciyfsuagi volcano in Cappadocia2, tb n010101"/>
          <p:cNvPicPr preferRelativeResize="0">
            <a:picLocks noChangeAspect="1" noChangeArrowheads="1"/>
          </p:cNvPicPr>
          <p:nvPr>
            <p:custDataLst>
              <p:tags r:id="rId1"/>
            </p:custDataLst>
          </p:nvPr>
        </p:nvPicPr>
        <p:blipFill>
          <a:blip r:embed="rId3" cstate="print">
            <a:lum bright="30000"/>
          </a:blip>
          <a:srcRect b="25200"/>
          <a:stretch>
            <a:fillRect/>
          </a:stretch>
        </p:blipFill>
        <p:spPr bwMode="auto">
          <a:xfrm>
            <a:off x="0" y="0"/>
            <a:ext cx="9144000" cy="6839712"/>
          </a:xfrm>
          <a:prstGeom prst="rect">
            <a:avLst/>
          </a:prstGeom>
          <a:noFill/>
          <a:ln w="101600" cmpd="thinThick">
            <a:noFill/>
            <a:miter lim="800000"/>
            <a:headEnd/>
            <a:tailEnd/>
          </a:ln>
          <a:effectLst>
            <a:outerShdw sx="1000" sy="1000" algn="ctr" rotWithShape="0">
              <a:srgbClr val="000000"/>
            </a:outerShdw>
          </a:effectLst>
        </p:spPr>
      </p:pic>
      <p:sp>
        <p:nvSpPr>
          <p:cNvPr id="5" name="TextBox 4"/>
          <p:cNvSpPr txBox="1"/>
          <p:nvPr/>
        </p:nvSpPr>
        <p:spPr>
          <a:xfrm>
            <a:off x="0" y="-25400"/>
            <a:ext cx="9144000" cy="3262432"/>
          </a:xfrm>
          <a:prstGeom prst="rect">
            <a:avLst/>
          </a:prstGeom>
          <a:noFill/>
        </p:spPr>
        <p:txBody>
          <a:bodyPr wrap="square" tIns="91440" bIns="91440" rtlCol="0">
            <a:spAutoFit/>
          </a:bodyPr>
          <a:lstStyle/>
          <a:p>
            <a:pPr lvl="0"/>
            <a:r>
              <a:rPr lang="en-US" sz="4000" b="1" dirty="0" smtClean="0">
                <a:latin typeface="Calibri" pitchFamily="34" charset="0"/>
                <a:ea typeface="Calibri" pitchFamily="34" charset="0"/>
                <a:cs typeface="Times New Roman" pitchFamily="18" charset="0"/>
              </a:rPr>
              <a:t>To God's elect... </a:t>
            </a:r>
            <a:r>
              <a:rPr lang="en-US" sz="4000" b="1" baseline="30000" dirty="0" smtClean="0">
                <a:latin typeface="Calibri" pitchFamily="34" charset="0"/>
                <a:ea typeface="Calibri" pitchFamily="34" charset="0"/>
                <a:cs typeface="Times New Roman" pitchFamily="18" charset="0"/>
              </a:rPr>
              <a:t>2 </a:t>
            </a:r>
            <a:r>
              <a:rPr lang="en-US" sz="4000" b="1" dirty="0" smtClean="0">
                <a:latin typeface="Calibri" pitchFamily="34" charset="0"/>
                <a:ea typeface="Calibri" pitchFamily="34" charset="0"/>
                <a:cs typeface="Times New Roman" pitchFamily="18" charset="0"/>
              </a:rPr>
              <a:t>who have been chosen according to the foreknowledge of </a:t>
            </a:r>
            <a:endParaRPr lang="en-US" sz="4000" b="1" dirty="0" smtClean="0">
              <a:latin typeface="Calibri" pitchFamily="34" charset="0"/>
              <a:ea typeface="Calibri" pitchFamily="34" charset="0"/>
              <a:cs typeface="Times New Roman" pitchFamily="18" charset="0"/>
            </a:endParaRPr>
          </a:p>
          <a:p>
            <a:pPr lvl="0"/>
            <a:r>
              <a:rPr lang="en-US" sz="4000" b="1" dirty="0" smtClean="0">
                <a:latin typeface="Calibri" pitchFamily="34" charset="0"/>
                <a:ea typeface="Calibri" pitchFamily="34" charset="0"/>
                <a:cs typeface="Times New Roman" pitchFamily="18" charset="0"/>
              </a:rPr>
              <a:t>God </a:t>
            </a:r>
            <a:r>
              <a:rPr lang="en-US" sz="4000" b="1" dirty="0" smtClean="0">
                <a:latin typeface="Calibri" pitchFamily="34" charset="0"/>
                <a:ea typeface="Calibri" pitchFamily="34" charset="0"/>
                <a:cs typeface="Times New Roman" pitchFamily="18" charset="0"/>
              </a:rPr>
              <a:t>the Father, through the sanctifying work of the Spirit, to be obedient to </a:t>
            </a:r>
            <a:endParaRPr lang="en-US" sz="4000" b="1" dirty="0" smtClean="0">
              <a:latin typeface="Calibri" pitchFamily="34" charset="0"/>
              <a:ea typeface="Calibri" pitchFamily="34" charset="0"/>
              <a:cs typeface="Times New Roman" pitchFamily="18" charset="0"/>
            </a:endParaRPr>
          </a:p>
          <a:p>
            <a:pPr lvl="0"/>
            <a:r>
              <a:rPr lang="en-US" sz="4000" b="1" dirty="0" smtClean="0">
                <a:latin typeface="Calibri" pitchFamily="34" charset="0"/>
                <a:ea typeface="Calibri" pitchFamily="34" charset="0"/>
                <a:cs typeface="Times New Roman" pitchFamily="18" charset="0"/>
              </a:rPr>
              <a:t>Jesus </a:t>
            </a:r>
            <a:r>
              <a:rPr lang="en-US" sz="4000" b="1" dirty="0" smtClean="0">
                <a:latin typeface="Calibri" pitchFamily="34" charset="0"/>
                <a:ea typeface="Calibri" pitchFamily="34" charset="0"/>
                <a:cs typeface="Times New Roman" pitchFamily="18" charset="0"/>
              </a:rPr>
              <a:t>Christ and sprinkled with his blood...</a:t>
            </a:r>
            <a:endParaRPr lang="en-US" sz="4000" b="1" dirty="0">
              <a:latin typeface="Calibri" pitchFamily="34" charset="0"/>
            </a:endParaRPr>
          </a:p>
        </p:txBody>
      </p:sp>
      <p:sp>
        <p:nvSpPr>
          <p:cNvPr id="6" name="Rectangle 5"/>
          <p:cNvSpPr/>
          <p:nvPr/>
        </p:nvSpPr>
        <p:spPr>
          <a:xfrm>
            <a:off x="609600" y="152400"/>
            <a:ext cx="2438400" cy="533400"/>
          </a:xfrm>
          <a:prstGeom prst="rect">
            <a:avLst/>
          </a:prstGeom>
          <a:solidFill>
            <a:schemeClr val="accent1">
              <a:alpha val="25000"/>
            </a:schemeClr>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2400"/>
            <a:ext cx="1600200" cy="533400"/>
          </a:xfrm>
          <a:prstGeom prst="rect">
            <a:avLst/>
          </a:prstGeom>
          <a:solidFill>
            <a:schemeClr val="accent1">
              <a:alpha val="25000"/>
            </a:schemeClr>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0" y="2514600"/>
            <a:ext cx="2667000" cy="685800"/>
          </a:xfrm>
          <a:prstGeom prst="ellipse">
            <a:avLst/>
          </a:prstGeom>
          <a:solidFill>
            <a:schemeClr val="accent2">
              <a:lumMod val="50000"/>
              <a:alpha val="25000"/>
            </a:schemeClr>
          </a:solidFill>
          <a:ln w="508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219200"/>
            <a:ext cx="3429000" cy="762000"/>
          </a:xfrm>
          <a:prstGeom prst="ellipse">
            <a:avLst/>
          </a:prstGeom>
          <a:solidFill>
            <a:schemeClr val="accent2">
              <a:lumMod val="50000"/>
              <a:alpha val="25000"/>
            </a:schemeClr>
          </a:solidFill>
          <a:ln w="508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676400" y="1828800"/>
            <a:ext cx="2209800" cy="685800"/>
          </a:xfrm>
          <a:prstGeom prst="ellipse">
            <a:avLst/>
          </a:prstGeom>
          <a:solidFill>
            <a:schemeClr val="accent2">
              <a:lumMod val="50000"/>
              <a:alpha val="25000"/>
            </a:schemeClr>
          </a:solidFill>
          <a:ln w="508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019800" y="1295400"/>
            <a:ext cx="2362200" cy="609600"/>
          </a:xfrm>
          <a:prstGeom prst="rect">
            <a:avLst/>
          </a:prstGeom>
          <a:solidFill>
            <a:schemeClr val="accent1">
              <a:alpha val="25000"/>
            </a:schemeClr>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505200" y="2514600"/>
            <a:ext cx="5105400" cy="609600"/>
          </a:xfrm>
          <a:prstGeom prst="rect">
            <a:avLst/>
          </a:prstGeom>
          <a:solidFill>
            <a:schemeClr val="accent1">
              <a:alpha val="25000"/>
            </a:schemeClr>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med">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rciyfsuagi volcano in Cappadocia2, tb n010101"/>
          <p:cNvPicPr preferRelativeResize="0">
            <a:picLocks noChangeAspect="1" noChangeArrowheads="1"/>
          </p:cNvPicPr>
          <p:nvPr>
            <p:custDataLst>
              <p:tags r:id="rId1"/>
            </p:custDataLst>
          </p:nvPr>
        </p:nvPicPr>
        <p:blipFill>
          <a:blip r:embed="rId3" cstate="print">
            <a:lum bright="30000"/>
          </a:blip>
          <a:srcRect b="25200"/>
          <a:stretch>
            <a:fillRect/>
          </a:stretch>
        </p:blipFill>
        <p:spPr bwMode="auto">
          <a:xfrm>
            <a:off x="0" y="0"/>
            <a:ext cx="9144000" cy="6839712"/>
          </a:xfrm>
          <a:prstGeom prst="rect">
            <a:avLst/>
          </a:prstGeom>
          <a:noFill/>
          <a:ln w="101600" cmpd="thinThick">
            <a:noFill/>
            <a:miter lim="800000"/>
            <a:headEnd/>
            <a:tailEnd/>
          </a:ln>
          <a:effectLst>
            <a:outerShdw sx="1000" sy="1000" algn="ctr" rotWithShape="0">
              <a:srgbClr val="000000"/>
            </a:outerShdw>
          </a:effectLst>
        </p:spPr>
      </p:pic>
      <p:sp>
        <p:nvSpPr>
          <p:cNvPr id="5" name="TextBox 4"/>
          <p:cNvSpPr txBox="1"/>
          <p:nvPr/>
        </p:nvSpPr>
        <p:spPr>
          <a:xfrm>
            <a:off x="0" y="-25400"/>
            <a:ext cx="9144000" cy="3416320"/>
          </a:xfrm>
          <a:prstGeom prst="rect">
            <a:avLst/>
          </a:prstGeom>
          <a:noFill/>
        </p:spPr>
        <p:txBody>
          <a:bodyPr wrap="square" rtlCol="0">
            <a:spAutoFit/>
          </a:bodyPr>
          <a:lstStyle/>
          <a:p>
            <a:pPr lvl="0" algn="ctr"/>
            <a:r>
              <a:rPr lang="en-US" sz="3600" b="1" dirty="0" smtClean="0"/>
              <a:t>Because God chose us, </a:t>
            </a:r>
          </a:p>
          <a:p>
            <a:pPr lvl="0" algn="ctr"/>
            <a:r>
              <a:rPr lang="en-US" sz="3600" b="1" dirty="0" smtClean="0"/>
              <a:t>because Christ died for us, </a:t>
            </a:r>
          </a:p>
          <a:p>
            <a:pPr lvl="0" algn="ctr"/>
            <a:r>
              <a:rPr lang="en-US" sz="3600" b="1" dirty="0" smtClean="0"/>
              <a:t>because the Holy Spirit set us apart, </a:t>
            </a:r>
          </a:p>
          <a:p>
            <a:pPr lvl="0" algn="ctr"/>
            <a:r>
              <a:rPr lang="en-US" sz="3600" b="1" dirty="0" smtClean="0"/>
              <a:t>we can know </a:t>
            </a:r>
          </a:p>
          <a:p>
            <a:pPr lvl="0" algn="ctr"/>
            <a:r>
              <a:rPr lang="en-US" sz="3600" b="1" dirty="0" smtClean="0"/>
              <a:t>– regardless of what is going on in our lives – </a:t>
            </a:r>
          </a:p>
          <a:p>
            <a:pPr lvl="0" algn="ctr"/>
            <a:r>
              <a:rPr lang="en-US" sz="3600" b="1" dirty="0" smtClean="0"/>
              <a:t>that God loves us and values us.</a:t>
            </a:r>
            <a:endParaRPr lang="en-US" sz="3600" b="1" dirty="0"/>
          </a:p>
        </p:txBody>
      </p:sp>
    </p:spTree>
  </p:cSld>
  <p:clrMapOvr>
    <a:masterClrMapping/>
  </p:clrMapOvr>
  <p:transition spd="med">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rciyfsuagi volcano in Cappadocia2, tb n010101"/>
          <p:cNvPicPr preferRelativeResize="0">
            <a:picLocks noChangeAspect="1" noChangeArrowheads="1"/>
          </p:cNvPicPr>
          <p:nvPr>
            <p:custDataLst>
              <p:tags r:id="rId1"/>
            </p:custDataLst>
          </p:nvPr>
        </p:nvPicPr>
        <p:blipFill>
          <a:blip r:embed="rId3" cstate="print">
            <a:lum bright="30000"/>
          </a:blip>
          <a:srcRect b="25200"/>
          <a:stretch>
            <a:fillRect/>
          </a:stretch>
        </p:blipFill>
        <p:spPr bwMode="auto">
          <a:xfrm>
            <a:off x="0" y="0"/>
            <a:ext cx="9144000" cy="6839712"/>
          </a:xfrm>
          <a:prstGeom prst="rect">
            <a:avLst/>
          </a:prstGeom>
          <a:noFill/>
          <a:ln w="101600" cmpd="thinThick">
            <a:noFill/>
            <a:miter lim="800000"/>
            <a:headEnd/>
            <a:tailEnd/>
          </a:ln>
          <a:effectLst>
            <a:outerShdw sx="1000" sy="1000" algn="ctr" rotWithShape="0">
              <a:srgbClr val="000000"/>
            </a:outerShdw>
          </a:effectLst>
        </p:spPr>
      </p:pic>
      <p:sp>
        <p:nvSpPr>
          <p:cNvPr id="5" name="TextBox 4"/>
          <p:cNvSpPr txBox="1"/>
          <p:nvPr/>
        </p:nvSpPr>
        <p:spPr>
          <a:xfrm>
            <a:off x="0" y="-25400"/>
            <a:ext cx="9144000" cy="4893647"/>
          </a:xfrm>
          <a:prstGeom prst="rect">
            <a:avLst/>
          </a:prstGeom>
          <a:noFill/>
        </p:spPr>
        <p:txBody>
          <a:bodyPr wrap="square" tIns="91440" bIns="91440" rtlCol="0">
            <a:spAutoFit/>
          </a:bodyPr>
          <a:lstStyle/>
          <a:p>
            <a:pPr lvl="0"/>
            <a:r>
              <a:rPr lang="en-US" sz="3400" b="1" baseline="30000" dirty="0" smtClean="0"/>
              <a:t>3</a:t>
            </a:r>
            <a:r>
              <a:rPr lang="en-US" sz="3400" b="1" dirty="0" smtClean="0"/>
              <a:t>Praise be to the God and Father of our Lord Jesus Christ! In his great mercy he has given us new birth into a living hope through the resurrection of Jesus Christ from the dead, </a:t>
            </a:r>
            <a:r>
              <a:rPr lang="en-US" sz="3400" b="1" baseline="30000" dirty="0" smtClean="0"/>
              <a:t>4</a:t>
            </a:r>
            <a:r>
              <a:rPr lang="en-US" sz="3400" b="1" dirty="0" smtClean="0"/>
              <a:t>and into an inheritance that can never perish, spoil or fade. This inheritance is kept in heaven for you, </a:t>
            </a:r>
            <a:r>
              <a:rPr lang="en-US" sz="3400" b="1" baseline="30000" dirty="0" smtClean="0"/>
              <a:t>5</a:t>
            </a:r>
            <a:r>
              <a:rPr lang="en-US" sz="3400" b="1" dirty="0" smtClean="0"/>
              <a:t>who through faith are shielded by God's power until the coming of the salvation that is ready to be revealed in the last time.</a:t>
            </a:r>
            <a:endParaRPr lang="en-US" sz="3400" b="1" dirty="0"/>
          </a:p>
        </p:txBody>
      </p:sp>
    </p:spTree>
  </p:cSld>
  <p:clrMapOvr>
    <a:masterClrMapping/>
  </p:clrMapOvr>
  <p:transition spd="med">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rciyfsuagi volcano in Cappadocia2, tb n010101"/>
          <p:cNvPicPr preferRelativeResize="0">
            <a:picLocks noChangeAspect="1" noChangeArrowheads="1"/>
          </p:cNvPicPr>
          <p:nvPr>
            <p:custDataLst>
              <p:tags r:id="rId1"/>
            </p:custDataLst>
          </p:nvPr>
        </p:nvPicPr>
        <p:blipFill>
          <a:blip r:embed="rId3" cstate="print">
            <a:lum bright="30000"/>
          </a:blip>
          <a:srcRect b="25200"/>
          <a:stretch>
            <a:fillRect/>
          </a:stretch>
        </p:blipFill>
        <p:spPr bwMode="auto">
          <a:xfrm>
            <a:off x="0" y="0"/>
            <a:ext cx="9144000" cy="6839712"/>
          </a:xfrm>
          <a:prstGeom prst="rect">
            <a:avLst/>
          </a:prstGeom>
          <a:noFill/>
          <a:ln w="101600" cmpd="thinThick">
            <a:noFill/>
            <a:miter lim="800000"/>
            <a:headEnd/>
            <a:tailEnd/>
          </a:ln>
          <a:effectLst>
            <a:outerShdw sx="1000" sy="1000" algn="ctr" rotWithShape="0">
              <a:srgbClr val="000000"/>
            </a:outerShdw>
          </a:effectLst>
        </p:spPr>
      </p:pic>
      <p:sp>
        <p:nvSpPr>
          <p:cNvPr id="5" name="TextBox 4"/>
          <p:cNvSpPr txBox="1"/>
          <p:nvPr/>
        </p:nvSpPr>
        <p:spPr>
          <a:xfrm>
            <a:off x="0" y="-25400"/>
            <a:ext cx="9144000" cy="3262432"/>
          </a:xfrm>
          <a:prstGeom prst="rect">
            <a:avLst/>
          </a:prstGeom>
          <a:noFill/>
        </p:spPr>
        <p:txBody>
          <a:bodyPr wrap="square" tIns="91440" bIns="91440" rtlCol="0">
            <a:spAutoFit/>
          </a:bodyPr>
          <a:lstStyle/>
          <a:p>
            <a:pPr lvl="0"/>
            <a:r>
              <a:rPr lang="en-US" sz="4000" b="1" baseline="30000" dirty="0" smtClean="0"/>
              <a:t>3</a:t>
            </a:r>
            <a:r>
              <a:rPr lang="en-US" sz="4000" b="1" dirty="0" smtClean="0"/>
              <a:t>Praise be to the God and Father of our Lord Jesus Christ! In his great mercy he has given us new birth into a living hope through the resurrection of Jesus Christ from the dead...</a:t>
            </a:r>
            <a:endParaRPr lang="en-US" sz="4000" b="1" dirty="0"/>
          </a:p>
        </p:txBody>
      </p:sp>
      <p:sp>
        <p:nvSpPr>
          <p:cNvPr id="6" name="Rectangle 5"/>
          <p:cNvSpPr/>
          <p:nvPr/>
        </p:nvSpPr>
        <p:spPr>
          <a:xfrm>
            <a:off x="2667000" y="1295400"/>
            <a:ext cx="2209800" cy="660400"/>
          </a:xfrm>
          <a:prstGeom prst="rect">
            <a:avLst/>
          </a:prstGeom>
          <a:solidFill>
            <a:schemeClr val="accent1">
              <a:alpha val="25000"/>
            </a:schemeClr>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172200" y="1295400"/>
            <a:ext cx="2438400" cy="660400"/>
          </a:xfrm>
          <a:prstGeom prst="rect">
            <a:avLst/>
          </a:prstGeom>
          <a:solidFill>
            <a:schemeClr val="accent1">
              <a:alpha val="25000"/>
            </a:schemeClr>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med">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rciyfsuagi volcano in Cappadocia2, tb n010101"/>
          <p:cNvPicPr preferRelativeResize="0">
            <a:picLocks noChangeAspect="1" noChangeArrowheads="1"/>
          </p:cNvPicPr>
          <p:nvPr>
            <p:custDataLst>
              <p:tags r:id="rId1"/>
            </p:custDataLst>
          </p:nvPr>
        </p:nvPicPr>
        <p:blipFill>
          <a:blip r:embed="rId3" cstate="print">
            <a:lum bright="30000"/>
          </a:blip>
          <a:srcRect b="25200"/>
          <a:stretch>
            <a:fillRect/>
          </a:stretch>
        </p:blipFill>
        <p:spPr bwMode="auto">
          <a:xfrm>
            <a:off x="0" y="0"/>
            <a:ext cx="9144000" cy="6839712"/>
          </a:xfrm>
          <a:prstGeom prst="rect">
            <a:avLst/>
          </a:prstGeom>
          <a:noFill/>
          <a:ln w="101600" cmpd="thinThick">
            <a:noFill/>
            <a:miter lim="800000"/>
            <a:headEnd/>
            <a:tailEnd/>
          </a:ln>
          <a:effectLst>
            <a:outerShdw sx="1000" sy="1000" algn="ctr" rotWithShape="0">
              <a:srgbClr val="000000"/>
            </a:outerShdw>
          </a:effectLst>
        </p:spPr>
      </p:pic>
      <p:sp>
        <p:nvSpPr>
          <p:cNvPr id="5" name="TextBox 4"/>
          <p:cNvSpPr txBox="1"/>
          <p:nvPr/>
        </p:nvSpPr>
        <p:spPr>
          <a:xfrm>
            <a:off x="0" y="-25400"/>
            <a:ext cx="9144000" cy="1938992"/>
          </a:xfrm>
          <a:prstGeom prst="rect">
            <a:avLst/>
          </a:prstGeom>
          <a:noFill/>
        </p:spPr>
        <p:txBody>
          <a:bodyPr wrap="square" rtlCol="0">
            <a:spAutoFit/>
          </a:bodyPr>
          <a:lstStyle/>
          <a:p>
            <a:pPr lvl="0"/>
            <a:r>
              <a:rPr lang="en-US" sz="4000" b="1" dirty="0" smtClean="0"/>
              <a:t>[God] has given us new birth into a </a:t>
            </a:r>
          </a:p>
          <a:p>
            <a:pPr lvl="0"/>
            <a:r>
              <a:rPr lang="en-US" sz="4000" b="1" dirty="0" smtClean="0"/>
              <a:t>living hope... </a:t>
            </a:r>
            <a:r>
              <a:rPr lang="en-US" sz="4000" b="1" baseline="30000" dirty="0" smtClean="0"/>
              <a:t>4</a:t>
            </a:r>
            <a:r>
              <a:rPr lang="en-US" sz="4000" b="1" strike="dblStrike" dirty="0" smtClean="0"/>
              <a:t>and</a:t>
            </a:r>
            <a:r>
              <a:rPr lang="en-US" sz="4000" b="1" dirty="0" smtClean="0"/>
              <a:t> into an inheritance that can never perish, spoil or fade.</a:t>
            </a:r>
            <a:endParaRPr lang="en-US" sz="4000" b="1" dirty="0"/>
          </a:p>
        </p:txBody>
      </p:sp>
      <p:sp>
        <p:nvSpPr>
          <p:cNvPr id="10" name="Oval 9"/>
          <p:cNvSpPr/>
          <p:nvPr/>
        </p:nvSpPr>
        <p:spPr>
          <a:xfrm>
            <a:off x="2819400" y="533400"/>
            <a:ext cx="1143000" cy="812800"/>
          </a:xfrm>
          <a:prstGeom prst="ellipse">
            <a:avLst/>
          </a:prstGeom>
          <a:solidFill>
            <a:schemeClr val="accent2">
              <a:lumMod val="50000"/>
              <a:alpha val="25000"/>
            </a:schemeClr>
          </a:solidFill>
          <a:ln w="508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09600"/>
            <a:ext cx="2438400" cy="736600"/>
          </a:xfrm>
          <a:prstGeom prst="rect">
            <a:avLst/>
          </a:prstGeom>
          <a:solidFill>
            <a:schemeClr val="accent1">
              <a:alpha val="25000"/>
            </a:schemeClr>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876800" y="609600"/>
            <a:ext cx="3124200" cy="736600"/>
          </a:xfrm>
          <a:prstGeom prst="rect">
            <a:avLst/>
          </a:prstGeom>
          <a:solidFill>
            <a:schemeClr val="accent1">
              <a:alpha val="25000"/>
            </a:schemeClr>
          </a:solidFill>
          <a:ln w="50800"/>
        </p:spPr>
        <p:style>
          <a:lnRef idx="2">
            <a:schemeClr val="accent1">
              <a:shade val="50000"/>
            </a:schemeClr>
          </a:lnRef>
          <a:fillRef idx="1">
            <a:schemeClr val="accent1"/>
          </a:fillRef>
          <a:effectRef idx="0">
            <a:schemeClr val="accent1"/>
          </a:effectRef>
          <a:fontRef idx="minor">
            <a:schemeClr val="lt1"/>
          </a:fontRef>
        </p:style>
        <p:txBody>
          <a:bodyPr tIns="91440" bIns="91440" rtlCol="0" anchor="ctr"/>
          <a:lstStyle/>
          <a:p>
            <a:pPr algn="ctr"/>
            <a:endParaRPr lang="en-US"/>
          </a:p>
        </p:txBody>
      </p:sp>
    </p:spTree>
  </p:cSld>
  <p:clrMapOvr>
    <a:masterClrMapping/>
  </p:clrMapOvr>
  <p:transition spd="med">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rciyfsuagi volcano in Cappadocia2, tb n010101"/>
          <p:cNvPicPr preferRelativeResize="0">
            <a:picLocks noChangeAspect="1" noChangeArrowheads="1"/>
          </p:cNvPicPr>
          <p:nvPr>
            <p:custDataLst>
              <p:tags r:id="rId1"/>
            </p:custDataLst>
          </p:nvPr>
        </p:nvPicPr>
        <p:blipFill>
          <a:blip r:embed="rId3" cstate="print">
            <a:lum bright="30000"/>
          </a:blip>
          <a:srcRect b="25200"/>
          <a:stretch>
            <a:fillRect/>
          </a:stretch>
        </p:blipFill>
        <p:spPr bwMode="auto">
          <a:xfrm>
            <a:off x="0" y="0"/>
            <a:ext cx="9144000" cy="6839712"/>
          </a:xfrm>
          <a:prstGeom prst="rect">
            <a:avLst/>
          </a:prstGeom>
          <a:noFill/>
          <a:ln w="101600" cmpd="thinThick">
            <a:noFill/>
            <a:miter lim="800000"/>
            <a:headEnd/>
            <a:tailEnd/>
          </a:ln>
          <a:effectLst>
            <a:outerShdw sx="1000" sy="1000" algn="ctr" rotWithShape="0">
              <a:srgbClr val="000000"/>
            </a:outerShdw>
          </a:effectLst>
        </p:spPr>
      </p:pic>
      <p:sp>
        <p:nvSpPr>
          <p:cNvPr id="5" name="TextBox 4"/>
          <p:cNvSpPr txBox="1"/>
          <p:nvPr/>
        </p:nvSpPr>
        <p:spPr>
          <a:xfrm>
            <a:off x="0" y="-25400"/>
            <a:ext cx="9144000" cy="3170099"/>
          </a:xfrm>
          <a:prstGeom prst="rect">
            <a:avLst/>
          </a:prstGeom>
          <a:noFill/>
        </p:spPr>
        <p:txBody>
          <a:bodyPr wrap="square" rtlCol="0">
            <a:spAutoFit/>
          </a:bodyPr>
          <a:lstStyle/>
          <a:p>
            <a:pPr lvl="0"/>
            <a:r>
              <a:rPr lang="en-US" sz="4000" b="1" dirty="0" smtClean="0"/>
              <a:t>This inheritance is kept in heaven for you, </a:t>
            </a:r>
            <a:r>
              <a:rPr lang="en-US" sz="4000" b="1" baseline="30000" dirty="0" smtClean="0"/>
              <a:t>5</a:t>
            </a:r>
            <a:r>
              <a:rPr lang="en-US" sz="4000" b="1" dirty="0" smtClean="0"/>
              <a:t>who through faith are shielded by God's power until the coming of the salvation that is ready to be revealed in the last time.</a:t>
            </a:r>
            <a:endParaRPr lang="en-US" sz="4000" b="1" dirty="0"/>
          </a:p>
        </p:txBody>
      </p:sp>
      <p:sp>
        <p:nvSpPr>
          <p:cNvPr id="6" name="Rectangle 5"/>
          <p:cNvSpPr/>
          <p:nvPr/>
        </p:nvSpPr>
        <p:spPr>
          <a:xfrm>
            <a:off x="0" y="1295400"/>
            <a:ext cx="1524000" cy="609600"/>
          </a:xfrm>
          <a:prstGeom prst="rect">
            <a:avLst/>
          </a:prstGeom>
          <a:solidFill>
            <a:schemeClr val="accent1">
              <a:alpha val="25000"/>
            </a:schemeClr>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09600"/>
            <a:ext cx="8915400" cy="685800"/>
          </a:xfrm>
          <a:prstGeom prst="rect">
            <a:avLst/>
          </a:prstGeom>
          <a:solidFill>
            <a:schemeClr val="accent1">
              <a:alpha val="25000"/>
            </a:schemeClr>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848600" y="0"/>
            <a:ext cx="990600" cy="609600"/>
          </a:xfrm>
          <a:prstGeom prst="rect">
            <a:avLst/>
          </a:prstGeom>
          <a:solidFill>
            <a:schemeClr val="accent1">
              <a:alpha val="25000"/>
            </a:schemeClr>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med">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HOTO" val="TRUE"/>
  <p:tag name="FILENAME" val="D:\7 Turkey sr\Cappadocia\Erciyfsuagi volcano in Cappadocia2, tb n010101.jpg"/>
</p:tagLst>
</file>

<file path=ppt/tags/tag10.xml><?xml version="1.0" encoding="utf-8"?>
<p:tagLst xmlns:a="http://schemas.openxmlformats.org/drawingml/2006/main" xmlns:r="http://schemas.openxmlformats.org/officeDocument/2006/relationships" xmlns:p="http://schemas.openxmlformats.org/presentationml/2006/main">
  <p:tag name="PHOTO" val="TRUE"/>
  <p:tag name="FILENAME" val="D:\7 Turkey sr\Cappadocia\Erciyfsuagi volcano in Cappadocia2, tb n010101.jpg"/>
</p:tagLst>
</file>

<file path=ppt/tags/tag11.xml><?xml version="1.0" encoding="utf-8"?>
<p:tagLst xmlns:a="http://schemas.openxmlformats.org/drawingml/2006/main" xmlns:r="http://schemas.openxmlformats.org/officeDocument/2006/relationships" xmlns:p="http://schemas.openxmlformats.org/presentationml/2006/main">
  <p:tag name="PHOTO" val="TRUE"/>
  <p:tag name="FILENAME" val="D:\7 Turkey sr\Cappadocia\Erciyfsuagi volcano in Cappadocia2, tb n010101.jpg"/>
</p:tagLst>
</file>

<file path=ppt/tags/tag12.xml><?xml version="1.0" encoding="utf-8"?>
<p:tagLst xmlns:a="http://schemas.openxmlformats.org/drawingml/2006/main" xmlns:r="http://schemas.openxmlformats.org/officeDocument/2006/relationships" xmlns:p="http://schemas.openxmlformats.org/presentationml/2006/main">
  <p:tag name="PHOTO" val="TRUE"/>
  <p:tag name="FILENAME" val="D:\7 Turkey sr\Cappadocia\Erciyfsuagi volcano in Cappadocia2, tb n010101.jpg"/>
</p:tagLst>
</file>

<file path=ppt/tags/tag13.xml><?xml version="1.0" encoding="utf-8"?>
<p:tagLst xmlns:a="http://schemas.openxmlformats.org/drawingml/2006/main" xmlns:r="http://schemas.openxmlformats.org/officeDocument/2006/relationships" xmlns:p="http://schemas.openxmlformats.org/presentationml/2006/main">
  <p:tag name="PHOTO" val="TRUE"/>
  <p:tag name="FILENAME" val="D:\7 Turkey sr\Cappadocia\Erciyfsuagi volcano in Cappadocia2, tb n010101.jpg"/>
</p:tagLst>
</file>

<file path=ppt/tags/tag14.xml><?xml version="1.0" encoding="utf-8"?>
<p:tagLst xmlns:a="http://schemas.openxmlformats.org/drawingml/2006/main" xmlns:r="http://schemas.openxmlformats.org/officeDocument/2006/relationships" xmlns:p="http://schemas.openxmlformats.org/presentationml/2006/main">
  <p:tag name="PHOTO" val="TRUE"/>
  <p:tag name="FILENAME" val="D:\7 Turkey sr\Cappadocia\Erciyfsuagi volcano in Cappadocia2, tb n010101.jpg"/>
</p:tagLst>
</file>

<file path=ppt/tags/tag15.xml><?xml version="1.0" encoding="utf-8"?>
<p:tagLst xmlns:a="http://schemas.openxmlformats.org/drawingml/2006/main" xmlns:r="http://schemas.openxmlformats.org/officeDocument/2006/relationships" xmlns:p="http://schemas.openxmlformats.org/presentationml/2006/main">
  <p:tag name="PHOTO" val="TRUE"/>
  <p:tag name="FILENAME" val="D:\7 Turkey sr\Cappadocia\Erciyfsuagi volcano in Cappadocia2, tb n010101.jpg"/>
</p:tagLst>
</file>

<file path=ppt/tags/tag16.xml><?xml version="1.0" encoding="utf-8"?>
<p:tagLst xmlns:a="http://schemas.openxmlformats.org/drawingml/2006/main" xmlns:r="http://schemas.openxmlformats.org/officeDocument/2006/relationships" xmlns:p="http://schemas.openxmlformats.org/presentationml/2006/main">
  <p:tag name="PHOTO" val="TRUE"/>
  <p:tag name="FILENAME" val="D:\7 Turkey sr\Cappadocia\Erciyfsuagi volcano in Cappadocia2, tb n010101.jpg"/>
</p:tagLst>
</file>

<file path=ppt/tags/tag17.xml><?xml version="1.0" encoding="utf-8"?>
<p:tagLst xmlns:a="http://schemas.openxmlformats.org/drawingml/2006/main" xmlns:r="http://schemas.openxmlformats.org/officeDocument/2006/relationships" xmlns:p="http://schemas.openxmlformats.org/presentationml/2006/main">
  <p:tag name="PHOTO" val="TRUE"/>
  <p:tag name="FILENAME" val="D:\7 Turkey sr\Cappadocia\Erciyfsuagi volcano in Cappadocia2, tb n010101.jpg"/>
</p:tagLst>
</file>

<file path=ppt/tags/tag18.xml><?xml version="1.0" encoding="utf-8"?>
<p:tagLst xmlns:a="http://schemas.openxmlformats.org/drawingml/2006/main" xmlns:r="http://schemas.openxmlformats.org/officeDocument/2006/relationships" xmlns:p="http://schemas.openxmlformats.org/presentationml/2006/main">
  <p:tag name="PHOTO" val="TRUE"/>
  <p:tag name="FILENAME" val="D:\7 Turkey sr\Cappadocia\Erciyfsuagi volcano in Cappadocia2, tb n010101.jpg"/>
</p:tagLst>
</file>

<file path=ppt/tags/tag19.xml><?xml version="1.0" encoding="utf-8"?>
<p:tagLst xmlns:a="http://schemas.openxmlformats.org/drawingml/2006/main" xmlns:r="http://schemas.openxmlformats.org/officeDocument/2006/relationships" xmlns:p="http://schemas.openxmlformats.org/presentationml/2006/main">
  <p:tag name="PHOTO" val="TRUE"/>
  <p:tag name="FILENAME" val="D:\7 Turkey sr\Cappadocia\Erciyfsuagi volcano in Cappadocia2, tb n010101.jpg"/>
</p:tagLst>
</file>

<file path=ppt/tags/tag2.xml><?xml version="1.0" encoding="utf-8"?>
<p:tagLst xmlns:a="http://schemas.openxmlformats.org/drawingml/2006/main" xmlns:r="http://schemas.openxmlformats.org/officeDocument/2006/relationships" xmlns:p="http://schemas.openxmlformats.org/presentationml/2006/main">
  <p:tag name="PHOTO" val="TRUE"/>
  <p:tag name="FILENAME" val="D:\7 Turkey sr\Cappadocia\Erciyfsuagi volcano in Cappadocia2, tb n010101.jpg"/>
</p:tagLst>
</file>

<file path=ppt/tags/tag3.xml><?xml version="1.0" encoding="utf-8"?>
<p:tagLst xmlns:a="http://schemas.openxmlformats.org/drawingml/2006/main" xmlns:r="http://schemas.openxmlformats.org/officeDocument/2006/relationships" xmlns:p="http://schemas.openxmlformats.org/presentationml/2006/main">
  <p:tag name="PHOTO" val="TRUE"/>
  <p:tag name="FILENAME" val="D:\7 Turkey sr\Cappadocia\Erciyfsuagi volcano in Cappadocia2, tb n010101.jpg"/>
</p:tagLst>
</file>

<file path=ppt/tags/tag4.xml><?xml version="1.0" encoding="utf-8"?>
<p:tagLst xmlns:a="http://schemas.openxmlformats.org/drawingml/2006/main" xmlns:r="http://schemas.openxmlformats.org/officeDocument/2006/relationships" xmlns:p="http://schemas.openxmlformats.org/presentationml/2006/main">
  <p:tag name="PHOTO" val="TRUE"/>
  <p:tag name="FILENAME" val="D:\7 Turkey sr\Cappadocia\Erciyfsuagi volcano in Cappadocia2, tb n010101.jpg"/>
</p:tagLst>
</file>

<file path=ppt/tags/tag5.xml><?xml version="1.0" encoding="utf-8"?>
<p:tagLst xmlns:a="http://schemas.openxmlformats.org/drawingml/2006/main" xmlns:r="http://schemas.openxmlformats.org/officeDocument/2006/relationships" xmlns:p="http://schemas.openxmlformats.org/presentationml/2006/main">
  <p:tag name="PHOTO" val="TRUE"/>
  <p:tag name="FILENAME" val="D:\7 Turkey sr\Cappadocia\Erciyfsuagi volcano in Cappadocia2, tb n010101.jpg"/>
</p:tagLst>
</file>

<file path=ppt/tags/tag6.xml><?xml version="1.0" encoding="utf-8"?>
<p:tagLst xmlns:a="http://schemas.openxmlformats.org/drawingml/2006/main" xmlns:r="http://schemas.openxmlformats.org/officeDocument/2006/relationships" xmlns:p="http://schemas.openxmlformats.org/presentationml/2006/main">
  <p:tag name="PHOTO" val="TRUE"/>
  <p:tag name="FILENAME" val="D:\7 Turkey sr\Cappadocia\Erciyfsuagi volcano in Cappadocia2, tb n010101.jpg"/>
</p:tagLst>
</file>

<file path=ppt/tags/tag7.xml><?xml version="1.0" encoding="utf-8"?>
<p:tagLst xmlns:a="http://schemas.openxmlformats.org/drawingml/2006/main" xmlns:r="http://schemas.openxmlformats.org/officeDocument/2006/relationships" xmlns:p="http://schemas.openxmlformats.org/presentationml/2006/main">
  <p:tag name="PHOTO" val="TRUE"/>
  <p:tag name="FILENAME" val="D:\7 Turkey sr\Cappadocia\Erciyfsuagi volcano in Cappadocia2, tb n010101.jpg"/>
</p:tagLst>
</file>

<file path=ppt/tags/tag8.xml><?xml version="1.0" encoding="utf-8"?>
<p:tagLst xmlns:a="http://schemas.openxmlformats.org/drawingml/2006/main" xmlns:r="http://schemas.openxmlformats.org/officeDocument/2006/relationships" xmlns:p="http://schemas.openxmlformats.org/presentationml/2006/main">
  <p:tag name="PHOTO" val="TRUE"/>
  <p:tag name="FILENAME" val="D:\7 Turkey sr\Cappadocia\Erciyfsuagi volcano in Cappadocia2, tb n010101.jpg"/>
</p:tagLst>
</file>

<file path=ppt/tags/tag9.xml><?xml version="1.0" encoding="utf-8"?>
<p:tagLst xmlns:a="http://schemas.openxmlformats.org/drawingml/2006/main" xmlns:r="http://schemas.openxmlformats.org/officeDocument/2006/relationships" xmlns:p="http://schemas.openxmlformats.org/presentationml/2006/main">
  <p:tag name="PHOTO" val="TRUE"/>
  <p:tag name="FILENAME" val="D:\7 Turkey sr\Cappadocia\Erciyfsuagi volcano in Cappadocia2, tb n010101.jpg"/>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397</TotalTime>
  <Words>899</Words>
  <Application>Microsoft Office PowerPoint</Application>
  <PresentationFormat>On-screen Show (4:3)</PresentationFormat>
  <Paragraphs>45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Groben</dc:creator>
  <cp:lastModifiedBy>Groben</cp:lastModifiedBy>
  <cp:revision>48</cp:revision>
  <dcterms:created xsi:type="dcterms:W3CDTF">2012-12-03T18:57:21Z</dcterms:created>
  <dcterms:modified xsi:type="dcterms:W3CDTF">2013-07-02T13:46:17Z</dcterms:modified>
</cp:coreProperties>
</file>